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56" r:id="rId2"/>
    <p:sldId id="257" r:id="rId3"/>
    <p:sldId id="302" r:id="rId4"/>
    <p:sldId id="258" r:id="rId5"/>
    <p:sldId id="288" r:id="rId6"/>
    <p:sldId id="287" r:id="rId7"/>
    <p:sldId id="263" r:id="rId8"/>
    <p:sldId id="309" r:id="rId9"/>
    <p:sldId id="264" r:id="rId10"/>
    <p:sldId id="265" r:id="rId11"/>
    <p:sldId id="273" r:id="rId12"/>
    <p:sldId id="266" r:id="rId13"/>
    <p:sldId id="280" r:id="rId14"/>
    <p:sldId id="286" r:id="rId15"/>
    <p:sldId id="281" r:id="rId16"/>
    <p:sldId id="282" r:id="rId17"/>
    <p:sldId id="283" r:id="rId18"/>
    <p:sldId id="284" r:id="rId19"/>
    <p:sldId id="278" r:id="rId20"/>
    <p:sldId id="289" r:id="rId21"/>
    <p:sldId id="290" r:id="rId22"/>
    <p:sldId id="261" r:id="rId23"/>
    <p:sldId id="320" r:id="rId24"/>
    <p:sldId id="297" r:id="rId25"/>
    <p:sldId id="298" r:id="rId26"/>
    <p:sldId id="299" r:id="rId27"/>
    <p:sldId id="300" r:id="rId28"/>
    <p:sldId id="301" r:id="rId29"/>
    <p:sldId id="294" r:id="rId30"/>
    <p:sldId id="319" r:id="rId31"/>
    <p:sldId id="321" r:id="rId32"/>
    <p:sldId id="304" r:id="rId33"/>
    <p:sldId id="314" r:id="rId34"/>
    <p:sldId id="315" r:id="rId35"/>
    <p:sldId id="323" r:id="rId36"/>
    <p:sldId id="322" r:id="rId37"/>
    <p:sldId id="317" r:id="rId38"/>
    <p:sldId id="318" r:id="rId39"/>
    <p:sldId id="303" r:id="rId40"/>
    <p:sldId id="311" r:id="rId41"/>
    <p:sldId id="312" r:id="rId42"/>
    <p:sldId id="313" r:id="rId43"/>
    <p:sldId id="295" r:id="rId44"/>
    <p:sldId id="306" r:id="rId45"/>
    <p:sldId id="293" r:id="rId46"/>
    <p:sldId id="308" r:id="rId47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93" autoAdjust="0"/>
    <p:restoredTop sz="67903" autoAdjust="0"/>
  </p:normalViewPr>
  <p:slideViewPr>
    <p:cSldViewPr snapToGrid="0">
      <p:cViewPr varScale="1">
        <p:scale>
          <a:sx n="106" d="100"/>
          <a:sy n="106" d="100"/>
        </p:scale>
        <p:origin x="444" y="10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6B699A5-73EF-4092-83F7-59D26153D32B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0EF55EE-0950-41A6-93AD-0C1F66AAC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56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cap="small" spc="-5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Certification Policy Manual Reference Points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98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/>
              <a:t>CPM 5.8 </a:t>
            </a:r>
            <a:r>
              <a:rPr lang="en-US" sz="1800" cap="small" spc="-5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Basic Equipment And Staffing Requirements</a:t>
            </a:r>
          </a:p>
          <a:p>
            <a:pPr defTabSz="924916">
              <a:defRPr/>
            </a:pPr>
            <a:r>
              <a:rPr lang="en-US" sz="1800" cap="small" spc="-5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CPM 5.9 Equipment Review</a:t>
            </a:r>
            <a:endParaRPr lang="en-US" sz="1800" b="1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24916">
              <a:defRPr/>
            </a:pPr>
            <a:r>
              <a:rPr lang="en-US" sz="1800" cap="small" spc="-5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CPM 6 Test Date Preparation</a:t>
            </a:r>
            <a:endParaRPr lang="en-US" sz="1800" b="1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24916">
              <a:defRPr/>
            </a:pPr>
            <a:endParaRPr lang="en-US" b="1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43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/>
              <a:t>CPM 5.7 </a:t>
            </a:r>
            <a:r>
              <a:rPr lang="en-US" cap="small" spc="-5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Briefing Evaluators And Assistants</a:t>
            </a:r>
            <a:endParaRPr lang="en-US" b="1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26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/>
              <a:t>CPM 5.7 </a:t>
            </a:r>
            <a:r>
              <a:rPr lang="en-US" sz="1800" cap="small" spc="-5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Briefing Evaluators And Assistants</a:t>
            </a:r>
          </a:p>
          <a:p>
            <a:pPr defTabSz="924916">
              <a:defRPr/>
            </a:pPr>
            <a:r>
              <a:rPr lang="en-US" sz="1800" cap="small" spc="-5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CPM 9.2 Administering The Practical Examination</a:t>
            </a:r>
          </a:p>
          <a:p>
            <a:pPr defTabSz="924916">
              <a:defRPr/>
            </a:pPr>
            <a:r>
              <a:rPr lang="en-US" sz="1800" cap="small" spc="-5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CPM 9.2.1 </a:t>
            </a:r>
            <a:r>
              <a:rPr lang="en-US" sz="1800" cap="small" spc="-10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Candidate Competency At Practical Examination Sites</a:t>
            </a:r>
            <a:endParaRPr lang="en-US" sz="1800" b="1" spc="-1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24916">
              <a:defRPr/>
            </a:pPr>
            <a:endParaRPr lang="en-US" sz="1800" b="1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24916">
              <a:defRPr/>
            </a:pPr>
            <a:endParaRPr lang="en-US" sz="1800" b="1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96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12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94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cap="small" spc="-5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CPM 9.2.3 </a:t>
            </a:r>
            <a:r>
              <a:rPr lang="en-US" sz="1800" cap="small" spc="-10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Practical Examination Retesting</a:t>
            </a:r>
            <a:endParaRPr lang="en-US" sz="1800" b="1" spc="-1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48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/>
              <a:t>CPM 9.2.4 </a:t>
            </a:r>
            <a:r>
              <a:rPr lang="en-US" sz="1800" cap="small" spc="-10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Remedial Training Form</a:t>
            </a:r>
            <a:endParaRPr lang="en-US" sz="1800" b="1" spc="-1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24916">
              <a:defRPr/>
            </a:pPr>
            <a:r>
              <a:rPr lang="en-US" dirty="0"/>
              <a:t>CPM 9.2.5 </a:t>
            </a:r>
            <a:r>
              <a:rPr lang="en-US" sz="1800" cap="small" spc="-10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Practical Examination Record Keeping</a:t>
            </a:r>
            <a:endParaRPr lang="en-US" sz="1800" b="1" spc="-1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99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8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80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72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cap="small" spc="-5" dirty="0">
                <a:solidFill>
                  <a:srgbClr val="5A5A5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CPM 6.1 Designated Safety Officer [NFPA 1000, 5.2.3]</a:t>
            </a:r>
            <a:endParaRPr lang="en-US" sz="1800" b="1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24916">
              <a:defRPr/>
            </a:pPr>
            <a:r>
              <a:rPr lang="en-US" dirty="0"/>
              <a:t>CPM 9.2 </a:t>
            </a:r>
            <a:r>
              <a:rPr lang="en-US" sz="1800" cap="small" spc="-5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Administering The Practical Examination</a:t>
            </a:r>
            <a:endParaRPr lang="en-US" sz="1800" b="1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24916">
              <a:defRPr/>
            </a:pPr>
            <a:r>
              <a:rPr lang="en-US" dirty="0"/>
              <a:t>CPM 9.2.2 </a:t>
            </a:r>
            <a:r>
              <a:rPr lang="en-US" sz="1800" cap="small" spc="-10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Facial Hair In Contact With SCBA Prohibited</a:t>
            </a:r>
            <a:endParaRPr lang="en-US" sz="1800" b="1" spc="-1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718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94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26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/>
              <a:t>CPM 5.5 </a:t>
            </a:r>
            <a:r>
              <a:rPr lang="en-US" sz="1800" cap="small" spc="-5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Selection Of Evaluators and Assistants</a:t>
            </a:r>
            <a:endParaRPr lang="en-US" sz="1800" b="1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73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94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/>
              <a:t>CPM 5.7 </a:t>
            </a:r>
            <a:r>
              <a:rPr lang="en-US" cap="small" spc="-5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Briefing Evaluators And Assistants</a:t>
            </a:r>
            <a:endParaRPr lang="en-US" b="1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249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9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/>
              <a:t>CPM 5.7 </a:t>
            </a:r>
            <a:r>
              <a:rPr lang="en-US" cap="small" spc="-5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Briefing Evaluators And Assistants</a:t>
            </a:r>
            <a:endParaRPr lang="en-US" b="1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5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/>
              <a:t>CPM 5.6 </a:t>
            </a:r>
            <a:r>
              <a:rPr lang="en-US" sz="1800" cap="small" spc="-5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Selection Of Helpers</a:t>
            </a:r>
            <a:endParaRPr lang="en-US" sz="1800" b="1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911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/>
              <a:t>CPM 5.7 </a:t>
            </a:r>
            <a:r>
              <a:rPr lang="en-US" sz="1800" cap="small" spc="-5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Briefing Evaluators And Assistants</a:t>
            </a:r>
            <a:endParaRPr lang="en-US" sz="1800" b="1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249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794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204" marR="5138" defTabSz="924916">
              <a:spcBef>
                <a:spcPts val="96"/>
              </a:spcBef>
              <a:buClr>
                <a:srgbClr val="FFC000"/>
              </a:buClr>
              <a:buSzPct val="89285"/>
              <a:tabLst>
                <a:tab pos="532469" algn="l"/>
                <a:tab pos="533111" algn="l"/>
              </a:tabLst>
              <a:defRPr/>
            </a:pPr>
            <a:r>
              <a:rPr lang="en-US" dirty="0"/>
              <a:t>CPM 5.8 </a:t>
            </a:r>
            <a:r>
              <a:rPr lang="en-US" sz="1800" cap="small" spc="-5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Basic Equipment And Staffing Requirements</a:t>
            </a:r>
            <a:endParaRPr lang="en-US" sz="1800" b="1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204" marR="5138" defTabSz="924916">
              <a:spcBef>
                <a:spcPts val="96"/>
              </a:spcBef>
              <a:buClr>
                <a:srgbClr val="FFC000"/>
              </a:buClr>
              <a:buSzPct val="89285"/>
              <a:tabLst>
                <a:tab pos="532469" algn="l"/>
                <a:tab pos="533111" algn="l"/>
              </a:tabLst>
              <a:defRPr/>
            </a:pPr>
            <a:r>
              <a:rPr lang="en-US" dirty="0"/>
              <a:t>CPM 5.9 </a:t>
            </a:r>
            <a:r>
              <a:rPr lang="en-US" sz="1800" cap="small" spc="-5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Equipment Review</a:t>
            </a:r>
            <a:endParaRPr lang="en-US" sz="1800" b="1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204" marR="5138" defTabSz="924916">
              <a:spcBef>
                <a:spcPts val="96"/>
              </a:spcBef>
              <a:buClr>
                <a:srgbClr val="FFC000"/>
              </a:buClr>
              <a:buSzPct val="89285"/>
              <a:tabLst>
                <a:tab pos="532469" algn="l"/>
                <a:tab pos="533111" algn="l"/>
              </a:tabLst>
              <a:defRPr/>
            </a:pPr>
            <a:r>
              <a:rPr lang="en-US" dirty="0"/>
              <a:t>CPM 5.11 </a:t>
            </a:r>
            <a:r>
              <a:rPr lang="en-US" sz="1800" cap="small" spc="-5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Rehearsing Practical Skill Stations</a:t>
            </a:r>
            <a:endParaRPr lang="en-US" sz="1800" b="1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204" marR="5138">
              <a:spcBef>
                <a:spcPts val="96"/>
              </a:spcBef>
              <a:buClr>
                <a:srgbClr val="FFC000"/>
              </a:buClr>
              <a:buSzPct val="89285"/>
              <a:tabLst>
                <a:tab pos="532469" algn="l"/>
                <a:tab pos="533111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312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46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small" spc="-5" dirty="0">
                <a:solidFill>
                  <a:srgbClr val="5A5A5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CPM 6.1 Designated Safety Officer [NFPA 1000, 5.2.3]</a:t>
            </a:r>
            <a:endParaRPr lang="en-US" sz="1200" b="1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56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897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468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729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057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685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492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306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948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826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0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sz="1800" cap="small" spc="-5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CPM 3.1 Role Of The Certifying Officer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69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816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531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328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/>
              <a:t>CPM 5.14 </a:t>
            </a:r>
            <a:r>
              <a:rPr lang="en-US" cap="small" spc="-5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Confidentiality Of Examination Results</a:t>
            </a:r>
            <a:endParaRPr lang="en-US" b="1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6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/>
              <a:t>CPM 5.12 </a:t>
            </a:r>
            <a:r>
              <a:rPr lang="en-US" sz="1800" cap="small" spc="-5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Briefing The Candidates</a:t>
            </a:r>
            <a:endParaRPr lang="en-US" sz="1800" b="1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24916">
              <a:defRPr/>
            </a:pPr>
            <a:r>
              <a:rPr lang="en-US" dirty="0"/>
              <a:t>CPM 5.14 </a:t>
            </a:r>
            <a:r>
              <a:rPr lang="en-US" sz="1800" cap="small" spc="-5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Confidentiality Of Examination Results</a:t>
            </a:r>
            <a:endParaRPr lang="en-US" sz="1800" b="1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901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037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03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sz="1800" cap="small" spc="-5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CPM 5.3 Test Site Coordinator/Training Officer Test Responsibilities</a:t>
            </a:r>
            <a:endParaRPr lang="en-US" sz="1800" b="1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90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cap="small" spc="-5" dirty="0">
                <a:solidFill>
                  <a:srgbClr val="5A5A5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CPM 5.5 Selection Of Evaluators and Assistants [NFPA 1000, 5.1.7(B)(C)]</a:t>
            </a:r>
            <a:endParaRPr lang="en-US" sz="1800" b="1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11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cap="small" spc="-5" dirty="0">
                <a:solidFill>
                  <a:srgbClr val="5A5A5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CPM 4.4 During The Testing Process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cap="small" spc="-10" dirty="0">
                <a:solidFill>
                  <a:srgbClr val="5A5A5A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CPM 9.2.1 Candidate Competency At Practical Examination Sites</a:t>
            </a:r>
            <a:endParaRPr lang="en-US" sz="1800" b="1" spc="-1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cap="small" spc="-5" dirty="0">
                <a:solidFill>
                  <a:srgbClr val="5A5A5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CPM 9.2 Administering The Practical Examination</a:t>
            </a:r>
            <a:endParaRPr lang="en-US" sz="1800" b="1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25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/>
              <a:t>CPM 4.4 </a:t>
            </a:r>
            <a:r>
              <a:rPr lang="en-US" sz="1800" cap="small" spc="-5" dirty="0">
                <a:solidFill>
                  <a:srgbClr val="5A5A5A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During The Testing Process, 3c</a:t>
            </a:r>
            <a:endParaRPr lang="en-US" sz="1800" b="1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24916">
              <a:defRPr/>
            </a:pPr>
            <a:endParaRPr lang="en-US" sz="1800" b="1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93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F55EE-0950-41A6-93AD-0C1F66AAC9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9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D024-928D-44AD-8B46-17D48C25DDA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B112409-EF0B-47E4-88CE-B408F833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3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D024-928D-44AD-8B46-17D48C25DDA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2409-EF0B-47E4-88CE-B408F833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9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D024-928D-44AD-8B46-17D48C25DDA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2409-EF0B-47E4-88CE-B408F833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1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D024-928D-44AD-8B46-17D48C25DDA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2409-EF0B-47E4-88CE-B408F833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3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596D024-928D-44AD-8B46-17D48C25DDA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B112409-EF0B-47E4-88CE-B408F833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0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D024-928D-44AD-8B46-17D48C25DDA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2409-EF0B-47E4-88CE-B408F833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9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D024-928D-44AD-8B46-17D48C25DDA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2409-EF0B-47E4-88CE-B408F833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7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D024-928D-44AD-8B46-17D48C25DDA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2409-EF0B-47E4-88CE-B408F833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4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D024-928D-44AD-8B46-17D48C25DDA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2409-EF0B-47E4-88CE-B408F833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9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D024-928D-44AD-8B46-17D48C25DDA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2409-EF0B-47E4-88CE-B408F833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D024-928D-44AD-8B46-17D48C25DDAD}" type="datetimeFigureOut">
              <a:rPr lang="en-US" smtClean="0"/>
              <a:t>2/27/2024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2409-EF0B-47E4-88CE-B408F833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5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596D024-928D-44AD-8B46-17D48C25DDA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B112409-EF0B-47E4-88CE-B408F833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4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DBADD-0D38-9B5E-D842-E7BA194E7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055" y="3530991"/>
            <a:ext cx="10202797" cy="1898290"/>
          </a:xfrm>
        </p:spPr>
        <p:txBody>
          <a:bodyPr>
            <a:normAutofit fontScale="90000"/>
          </a:bodyPr>
          <a:lstStyle/>
          <a:p>
            <a:r>
              <a:rPr lang="en-US" dirty="0"/>
              <a:t>Practical Skills Examination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A28F7-37A2-0842-92CF-5B584E2EE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3770" y="5401571"/>
            <a:ext cx="8637072" cy="685802"/>
          </a:xfrm>
        </p:spPr>
        <p:txBody>
          <a:bodyPr>
            <a:normAutofit/>
          </a:bodyPr>
          <a:lstStyle/>
          <a:p>
            <a:r>
              <a:rPr lang="en-US" sz="2800" dirty="0"/>
              <a:t>Candidate, Evaluator &amp; Assistant Instructions </a:t>
            </a:r>
          </a:p>
        </p:txBody>
      </p:sp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72A7FF3-9A5F-270E-1F2C-1E5F7C59F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1" y="10388"/>
            <a:ext cx="12184342" cy="281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9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9DDF0-099A-0515-10EF-AC90A40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79" y="729450"/>
            <a:ext cx="9476505" cy="1609344"/>
          </a:xfrm>
        </p:spPr>
        <p:txBody>
          <a:bodyPr>
            <a:normAutofit/>
          </a:bodyPr>
          <a:lstStyle/>
          <a:p>
            <a:r>
              <a:rPr lang="en-US" sz="7200" b="1" dirty="0"/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8EAA3-9ED9-628A-00C7-C1D26E51F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857916"/>
            <a:ext cx="12097062" cy="4000084"/>
          </a:xfrm>
        </p:spPr>
        <p:txBody>
          <a:bodyPr>
            <a:normAutofit fontScale="92500"/>
          </a:bodyPr>
          <a:lstStyle/>
          <a:p>
            <a:pPr marL="720090" indent="-514350">
              <a:lnSpc>
                <a:spcPct val="11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Personal Protective Equipment may be required; wear it unless instructed otherwise.</a:t>
            </a:r>
          </a:p>
          <a:p>
            <a:pPr marL="720090" indent="-514350">
              <a:lnSpc>
                <a:spcPct val="11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Stations are equipped with a diverse array of equipment, which includes any specialized equipment necessary for the skill.</a:t>
            </a:r>
          </a:p>
          <a:p>
            <a:pPr marL="720090" indent="-514350">
              <a:lnSpc>
                <a:spcPct val="11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Prior to start time, candidates will be allotted time to assess and select the necessary equipment for the task at hand.</a:t>
            </a:r>
          </a:p>
          <a:p>
            <a:pPr marL="720090" indent="-514350">
              <a:lnSpc>
                <a:spcPct val="11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Do not feel obligated to use all the equipment. </a:t>
            </a:r>
          </a:p>
        </p:txBody>
      </p:sp>
    </p:spTree>
    <p:extLst>
      <p:ext uri="{BB962C8B-B14F-4D97-AF65-F5344CB8AC3E}">
        <p14:creationId xmlns:p14="http://schemas.microsoft.com/office/powerpoint/2010/main" val="2873173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9DDF0-099A-0515-10EF-AC90A40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80" y="729450"/>
            <a:ext cx="5832849" cy="1609344"/>
          </a:xfrm>
        </p:spPr>
        <p:txBody>
          <a:bodyPr>
            <a:normAutofit fontScale="90000"/>
          </a:bodyPr>
          <a:lstStyle/>
          <a:p>
            <a:r>
              <a:rPr lang="en-US" sz="7200" b="1" dirty="0"/>
              <a:t>Timed stations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B86028-B8AF-4484-96AB-EB14870C8A73}"/>
              </a:ext>
            </a:extLst>
          </p:cNvPr>
          <p:cNvSpPr txBox="1">
            <a:spLocks/>
          </p:cNvSpPr>
          <p:nvPr/>
        </p:nvSpPr>
        <p:spPr>
          <a:xfrm>
            <a:off x="-1" y="2857916"/>
            <a:ext cx="11984637" cy="400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90" indent="-514350">
              <a:lnSpc>
                <a:spcPct val="11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the station has a time limit, the Evaluator will inform you of this in the instructions. </a:t>
            </a:r>
          </a:p>
          <a:p>
            <a:pPr marL="720090" indent="-514350">
              <a:lnSpc>
                <a:spcPct val="11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Indicate completion and do not move until inspection is complete. </a:t>
            </a:r>
          </a:p>
          <a:p>
            <a:pPr marL="720090" indent="-514350">
              <a:lnSpc>
                <a:spcPct val="11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Evaluator will NOT tell you your time. </a:t>
            </a:r>
          </a:p>
        </p:txBody>
      </p:sp>
    </p:spTree>
    <p:extLst>
      <p:ext uri="{BB962C8B-B14F-4D97-AF65-F5344CB8AC3E}">
        <p14:creationId xmlns:p14="http://schemas.microsoft.com/office/powerpoint/2010/main" val="4135754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9DDF0-099A-0515-10EF-AC90A40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78" y="744439"/>
            <a:ext cx="6904005" cy="1609344"/>
          </a:xfrm>
        </p:spPr>
        <p:txBody>
          <a:bodyPr>
            <a:normAutofit fontScale="90000"/>
          </a:bodyPr>
          <a:lstStyle/>
          <a:p>
            <a:r>
              <a:rPr lang="en-US" sz="7200" b="1" dirty="0"/>
              <a:t>Skill 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8EAA3-9ED9-628A-00C7-C1D26E51F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57916"/>
            <a:ext cx="12013809" cy="4000084"/>
          </a:xfrm>
        </p:spPr>
        <p:txBody>
          <a:bodyPr>
            <a:normAutofit fontScale="92500" lnSpcReduction="10000"/>
          </a:bodyPr>
          <a:lstStyle/>
          <a:p>
            <a:pPr marL="720090" indent="-514350">
              <a:lnSpc>
                <a:spcPct val="12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Evaluator’s primary role is that of a trained observer.</a:t>
            </a:r>
          </a:p>
          <a:p>
            <a:pPr marL="720090" indent="-514350">
              <a:lnSpc>
                <a:spcPct val="12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Performance is based upon observation of specified criteria and on objective recording on the skill sheets.</a:t>
            </a:r>
          </a:p>
          <a:p>
            <a:pPr marL="720090" indent="-514350">
              <a:lnSpc>
                <a:spcPct val="12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Documentation of both pass and fail is required for each task, do not let this influence your performance. </a:t>
            </a:r>
          </a:p>
          <a:p>
            <a:pPr marL="720090" indent="-514350">
              <a:lnSpc>
                <a:spcPct val="12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Verbalize your performance in the station, the Evaluator can’t read your thoughts, especially if you must simulate actions. </a:t>
            </a:r>
          </a:p>
        </p:txBody>
      </p:sp>
    </p:spTree>
    <p:extLst>
      <p:ext uri="{BB962C8B-B14F-4D97-AF65-F5344CB8AC3E}">
        <p14:creationId xmlns:p14="http://schemas.microsoft.com/office/powerpoint/2010/main" val="2281431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9DDF0-099A-0515-10EF-AC90A40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1" y="711032"/>
            <a:ext cx="5430989" cy="1609344"/>
          </a:xfrm>
        </p:spPr>
        <p:txBody>
          <a:bodyPr>
            <a:normAutofit fontScale="90000"/>
          </a:bodyPr>
          <a:lstStyle/>
          <a:p>
            <a:r>
              <a:rPr lang="en-US" sz="7200" b="1" dirty="0"/>
              <a:t>Completion of skill</a:t>
            </a:r>
            <a:endParaRPr lang="en-US" sz="6000" b="1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9913DD5-C6BF-ACD8-F4C3-371ADBE7B206}"/>
              </a:ext>
            </a:extLst>
          </p:cNvPr>
          <p:cNvSpPr txBox="1">
            <a:spLocks/>
          </p:cNvSpPr>
          <p:nvPr/>
        </p:nvSpPr>
        <p:spPr>
          <a:xfrm>
            <a:off x="-15720" y="2821339"/>
            <a:ext cx="12038388" cy="4036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72009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/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Notify the Evaluator when you have completed the station.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If asked by the Evaluator, return equipment to its original location.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It is strictly forbidden to engage in any discussions, duplication, or recording of any station.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Follow the Evaluator's instructions to relocate to a new staging area; candidates are not allowed to remain once completed.</a:t>
            </a:r>
          </a:p>
          <a:p>
            <a:endParaRPr lang="en-US" sz="37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97371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9DDF0-099A-0515-10EF-AC90A40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78" y="744439"/>
            <a:ext cx="4957639" cy="1609344"/>
          </a:xfrm>
        </p:spPr>
        <p:txBody>
          <a:bodyPr>
            <a:normAutofit fontScale="90000"/>
          </a:bodyPr>
          <a:lstStyle/>
          <a:p>
            <a:r>
              <a:rPr lang="en-US" sz="7200" b="1" dirty="0"/>
              <a:t>Skill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8EAA3-9ED9-628A-00C7-C1D26E51F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857916"/>
            <a:ext cx="11969646" cy="4000084"/>
          </a:xfrm>
        </p:spPr>
        <p:txBody>
          <a:bodyPr>
            <a:normAutofit fontScale="70000" lnSpcReduction="20000"/>
          </a:bodyPr>
          <a:lstStyle/>
          <a:p>
            <a:pPr marL="720090" indent="-514350">
              <a:lnSpc>
                <a:spcPct val="14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Today’s exam is a formal verification of your ability to perform skills and is NOT designed to assist with teaching or learning. </a:t>
            </a:r>
          </a:p>
          <a:p>
            <a:pPr marL="720090" indent="-514350">
              <a:lnSpc>
                <a:spcPct val="14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Evaluator does not establish the criteria for passing or failing; their responsibility is solely to verify if a candidate successfully completes the task steps outlined on the skill sheet.</a:t>
            </a:r>
          </a:p>
          <a:p>
            <a:pPr marL="720090" indent="-514350">
              <a:lnSpc>
                <a:spcPct val="14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You will NOT receive direct feedback (good or bad) on any station.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471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9DDF0-099A-0515-10EF-AC90A40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0" y="711032"/>
            <a:ext cx="6109863" cy="1609344"/>
          </a:xfrm>
        </p:spPr>
        <p:txBody>
          <a:bodyPr>
            <a:normAutofit/>
          </a:bodyPr>
          <a:lstStyle/>
          <a:p>
            <a:r>
              <a:rPr lang="en-US" sz="7200" b="1" dirty="0"/>
              <a:t>retesting</a:t>
            </a:r>
            <a:endParaRPr lang="en-US" sz="6000" b="1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9913DD5-C6BF-ACD8-F4C3-371ADBE7B206}"/>
              </a:ext>
            </a:extLst>
          </p:cNvPr>
          <p:cNvSpPr txBox="1">
            <a:spLocks/>
          </p:cNvSpPr>
          <p:nvPr/>
        </p:nvSpPr>
        <p:spPr>
          <a:xfrm>
            <a:off x="0" y="2821339"/>
            <a:ext cx="12192000" cy="40366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marL="72009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/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You are required to retest if you are unable to exhibit satisfactory competency and fail a particular skill station.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CO will inform you of the specific task failed.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 different Evaluator is assigned for each retest attempt.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No more than 3 attempts at a skill station, 1 initial and 2 retests, will be allowed today.  </a:t>
            </a:r>
          </a:p>
          <a:p>
            <a:endParaRPr lang="en-US" sz="37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53453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9DDF0-099A-0515-10EF-AC90A40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1" y="711032"/>
            <a:ext cx="6806944" cy="1609344"/>
          </a:xfrm>
        </p:spPr>
        <p:txBody>
          <a:bodyPr>
            <a:normAutofit fontScale="90000"/>
          </a:bodyPr>
          <a:lstStyle/>
          <a:p>
            <a:r>
              <a:rPr lang="en-US" sz="7200" b="1" dirty="0"/>
              <a:t>Remedial training</a:t>
            </a:r>
            <a:endParaRPr lang="en-US" sz="6000" b="1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9913DD5-C6BF-ACD8-F4C3-371ADBE7B206}"/>
              </a:ext>
            </a:extLst>
          </p:cNvPr>
          <p:cNvSpPr txBox="1">
            <a:spLocks/>
          </p:cNvSpPr>
          <p:nvPr/>
        </p:nvSpPr>
        <p:spPr>
          <a:xfrm>
            <a:off x="0" y="2821339"/>
            <a:ext cx="12192000" cy="4036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72009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/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Remedial training is required before a candidate will be allowed to retest at another test site location.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CO will initiate Remedial Training paperwork with your Test Site Coordinator today.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failed skill sheets must be retained with the Remedial Training Form.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Candidate is required to demonstrate skill competency for all the stations selected for the new test location.</a:t>
            </a:r>
          </a:p>
        </p:txBody>
      </p:sp>
    </p:spTree>
    <p:extLst>
      <p:ext uri="{BB962C8B-B14F-4D97-AF65-F5344CB8AC3E}">
        <p14:creationId xmlns:p14="http://schemas.microsoft.com/office/powerpoint/2010/main" val="1955760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9DDF0-099A-0515-10EF-AC90A40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0" y="711032"/>
            <a:ext cx="6109863" cy="1609344"/>
          </a:xfrm>
        </p:spPr>
        <p:txBody>
          <a:bodyPr>
            <a:normAutofit/>
          </a:bodyPr>
          <a:lstStyle/>
          <a:p>
            <a:r>
              <a:rPr lang="en-US" sz="7200" b="1" dirty="0"/>
              <a:t>Concerns</a:t>
            </a:r>
            <a:endParaRPr lang="en-US" sz="6000" b="1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9913DD5-C6BF-ACD8-F4C3-371ADBE7B206}"/>
              </a:ext>
            </a:extLst>
          </p:cNvPr>
          <p:cNvSpPr txBox="1">
            <a:spLocks/>
          </p:cNvSpPr>
          <p:nvPr/>
        </p:nvSpPr>
        <p:spPr>
          <a:xfrm>
            <a:off x="0" y="2821339"/>
            <a:ext cx="12192000" cy="4036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72009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/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Concerns about any component of todays practical skills testing must be brought to the CO’s attention immediately.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ANY significant concerns about the overall testing and certification process should be discussed with your local Fire Chief/Training Officer and/or the BFAST/AFSC Administrator. 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28941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9DDF0-099A-0515-10EF-AC90A40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0" y="711032"/>
            <a:ext cx="6109863" cy="1609344"/>
          </a:xfrm>
        </p:spPr>
        <p:txBody>
          <a:bodyPr>
            <a:normAutofit/>
          </a:bodyPr>
          <a:lstStyle/>
          <a:p>
            <a:r>
              <a:rPr lang="en-US" sz="7200" b="1" dirty="0"/>
              <a:t>summary</a:t>
            </a:r>
            <a:endParaRPr lang="en-US" sz="6000" b="1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9913DD5-C6BF-ACD8-F4C3-371ADBE7B206}"/>
              </a:ext>
            </a:extLst>
          </p:cNvPr>
          <p:cNvSpPr txBox="1">
            <a:spLocks/>
          </p:cNvSpPr>
          <p:nvPr/>
        </p:nvSpPr>
        <p:spPr>
          <a:xfrm>
            <a:off x="0" y="2821339"/>
            <a:ext cx="11947162" cy="4036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72009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/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Safety is the number one priority.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Move to skill stations areas only when directed by an Evaluator.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aware of time limits but do not sacrifice quality performance for speed.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equipment provided before starting the skill station. </a:t>
            </a:r>
          </a:p>
        </p:txBody>
      </p:sp>
    </p:spTree>
    <p:extLst>
      <p:ext uri="{BB962C8B-B14F-4D97-AF65-F5344CB8AC3E}">
        <p14:creationId xmlns:p14="http://schemas.microsoft.com/office/powerpoint/2010/main" val="1537085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DBADD-0D38-9B5E-D842-E7BA194E7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055" y="3573194"/>
            <a:ext cx="10202797" cy="1828377"/>
          </a:xfrm>
        </p:spPr>
        <p:txBody>
          <a:bodyPr>
            <a:normAutofit fontScale="90000"/>
          </a:bodyPr>
          <a:lstStyle/>
          <a:p>
            <a:r>
              <a:rPr lang="en-US" dirty="0"/>
              <a:t>Candidate </a:t>
            </a:r>
            <a:br>
              <a:rPr lang="en-US" dirty="0"/>
            </a:br>
            <a:r>
              <a:rPr lang="en-US" dirty="0"/>
              <a:t>Questions? </a:t>
            </a:r>
          </a:p>
        </p:txBody>
      </p:sp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72A7FF3-9A5F-270E-1F2C-1E5F7C59F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1" y="10388"/>
            <a:ext cx="12184342" cy="281593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5321F6F-473A-B604-C704-84C61D9A9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3770" y="5401570"/>
            <a:ext cx="10359362" cy="93826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Test Candidates leave the room, best of luck with your testing!</a:t>
            </a:r>
          </a:p>
          <a:p>
            <a:r>
              <a:rPr lang="en-US" sz="2800" dirty="0"/>
              <a:t>Evaluators &amp; Assistants: Please stay for additional instructions </a:t>
            </a:r>
          </a:p>
        </p:txBody>
      </p:sp>
    </p:spTree>
    <p:extLst>
      <p:ext uri="{BB962C8B-B14F-4D97-AF65-F5344CB8AC3E}">
        <p14:creationId xmlns:p14="http://schemas.microsoft.com/office/powerpoint/2010/main" val="361937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9DDF0-099A-0515-10EF-AC90A40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77" y="752616"/>
            <a:ext cx="5965154" cy="1609344"/>
          </a:xfrm>
        </p:spPr>
        <p:txBody>
          <a:bodyPr>
            <a:normAutofit fontScale="90000"/>
          </a:bodyPr>
          <a:lstStyle/>
          <a:p>
            <a:r>
              <a:rPr lang="en-US" sz="7200" b="1" dirty="0"/>
              <a:t>Safety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8EAA3-9ED9-628A-00C7-C1D26E51F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721" y="2787258"/>
            <a:ext cx="12207721" cy="4018276"/>
          </a:xfrm>
        </p:spPr>
        <p:txBody>
          <a:bodyPr>
            <a:noAutofit/>
          </a:bodyPr>
          <a:lstStyle/>
          <a:p>
            <a:pPr marL="720090" indent="-514350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testing agency is responsible for the safety of everyone.</a:t>
            </a:r>
          </a:p>
          <a:p>
            <a:pPr marL="720090" indent="-514350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All test participants must maintain personal safety awareness and follow appropriate safety measures within each skill station.</a:t>
            </a:r>
          </a:p>
          <a:p>
            <a:pPr marL="720090" indent="-514350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 case of an emergency or critical safety concern, default to the nearest officer in charge or Safety Officer</a:t>
            </a:r>
          </a:p>
          <a:p>
            <a:pPr marL="720090" indent="-514350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Any individual with facial hair that could interfere with the operation of the SCBA facepiece CANNOT test for certification</a:t>
            </a:r>
          </a:p>
        </p:txBody>
      </p:sp>
    </p:spTree>
    <p:extLst>
      <p:ext uri="{BB962C8B-B14F-4D97-AF65-F5344CB8AC3E}">
        <p14:creationId xmlns:p14="http://schemas.microsoft.com/office/powerpoint/2010/main" val="2532562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DBADD-0D38-9B5E-D842-E7BA194E7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544" y="3530991"/>
            <a:ext cx="10570911" cy="1912357"/>
          </a:xfrm>
        </p:spPr>
        <p:txBody>
          <a:bodyPr>
            <a:normAutofit fontScale="90000"/>
          </a:bodyPr>
          <a:lstStyle/>
          <a:p>
            <a:r>
              <a:rPr lang="en-US" dirty="0"/>
              <a:t>Evaluator &amp; Assistant Specific Instructions</a:t>
            </a:r>
          </a:p>
        </p:txBody>
      </p:sp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72A7FF3-9A5F-270E-1F2C-1E5F7C59F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1" y="10388"/>
            <a:ext cx="12184342" cy="281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30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flag in a field of flowers&#10;&#10;Description automatically generated with low confidence">
            <a:extLst>
              <a:ext uri="{FF2B5EF4-FFF2-40B4-BE49-F238E27FC236}">
                <a16:creationId xmlns:a16="http://schemas.microsoft.com/office/drawing/2014/main" id="{03A4CC8C-B8FA-2CC0-F55C-17CF4D1A4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524" y="2293034"/>
            <a:ext cx="6659579" cy="444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DBADD-0D38-9B5E-D842-E7BA194E7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054" y="687608"/>
            <a:ext cx="10202797" cy="1605426"/>
          </a:xfrm>
        </p:spPr>
        <p:txBody>
          <a:bodyPr>
            <a:normAutofit/>
          </a:bodyPr>
          <a:lstStyle/>
          <a:p>
            <a:r>
              <a:rPr lang="en-US" b="1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A28F7-37A2-0842-92CF-5B584E2EE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054" y="2082008"/>
            <a:ext cx="4575470" cy="3840479"/>
          </a:xfrm>
        </p:spPr>
        <p:txBody>
          <a:bodyPr>
            <a:normAutofit fontScale="85000" lnSpcReduction="20000"/>
          </a:bodyPr>
          <a:lstStyle/>
          <a:p>
            <a:pPr marL="205740" algn="ctr">
              <a:lnSpc>
                <a:spcPct val="12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Alaska Fire Standards Council (AFSC) extends its gratitude for the assistance provided by the Evaluators and Assistants during certification exams. </a:t>
            </a:r>
          </a:p>
          <a:p>
            <a:pPr marL="205740" algn="ctr">
              <a:lnSpc>
                <a:spcPct val="12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acknowledge that these exams would not be feasible without the contributions made by you.</a:t>
            </a:r>
          </a:p>
        </p:txBody>
      </p:sp>
    </p:spTree>
    <p:extLst>
      <p:ext uri="{BB962C8B-B14F-4D97-AF65-F5344CB8AC3E}">
        <p14:creationId xmlns:p14="http://schemas.microsoft.com/office/powerpoint/2010/main" val="402175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9DDF0-099A-0515-10EF-AC90A40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70" y="774419"/>
            <a:ext cx="9476505" cy="1609344"/>
          </a:xfrm>
        </p:spPr>
        <p:txBody>
          <a:bodyPr>
            <a:normAutofit fontScale="90000"/>
          </a:bodyPr>
          <a:lstStyle/>
          <a:p>
            <a:r>
              <a:rPr lang="en-US" sz="7200" b="1" dirty="0"/>
              <a:t>Evaluator &amp; Assistant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8EAA3-9ED9-628A-00C7-C1D26E51F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821340"/>
            <a:ext cx="11954656" cy="4036660"/>
          </a:xfrm>
        </p:spPr>
        <p:txBody>
          <a:bodyPr>
            <a:normAutofit/>
          </a:bodyPr>
          <a:lstStyle/>
          <a:p>
            <a:pPr marL="720090" indent="-514350">
              <a:lnSpc>
                <a:spcPct val="12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Serve as support to the CO.</a:t>
            </a:r>
          </a:p>
          <a:p>
            <a:pPr marL="720090" indent="-514350">
              <a:lnSpc>
                <a:spcPct val="12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Must engage in a discussion with the CO to determine their level of training and capability in relation to their assigned station.</a:t>
            </a:r>
          </a:p>
          <a:p>
            <a:pPr marL="720090" indent="-514350">
              <a:lnSpc>
                <a:spcPct val="12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the sake of maintaining consistency and equity, it is requested that you remain present for the entire duration of the practical exam.</a:t>
            </a:r>
          </a:p>
          <a:p>
            <a:pPr marL="720090" indent="-514350">
              <a:lnSpc>
                <a:spcPct val="12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exam inquiries from Evaluators/Assistants MUST be directed to the CO.</a:t>
            </a:r>
          </a:p>
        </p:txBody>
      </p:sp>
    </p:spTree>
    <p:extLst>
      <p:ext uri="{BB962C8B-B14F-4D97-AF65-F5344CB8AC3E}">
        <p14:creationId xmlns:p14="http://schemas.microsoft.com/office/powerpoint/2010/main" val="4240547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9DDF0-099A-0515-10EF-AC90A40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70" y="774419"/>
            <a:ext cx="9476505" cy="1609344"/>
          </a:xfrm>
        </p:spPr>
        <p:txBody>
          <a:bodyPr>
            <a:normAutofit fontScale="90000"/>
          </a:bodyPr>
          <a:lstStyle/>
          <a:p>
            <a:r>
              <a:rPr lang="en-US" sz="7200" b="1" dirty="0"/>
              <a:t>Evaluator &amp; Assistant Etiquette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8EAA3-9ED9-628A-00C7-C1D26E51F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821340"/>
            <a:ext cx="11954656" cy="4036660"/>
          </a:xfrm>
        </p:spPr>
        <p:txBody>
          <a:bodyPr>
            <a:normAutofit fontScale="92500"/>
          </a:bodyPr>
          <a:lstStyle/>
          <a:p>
            <a:pPr marL="720090" indent="-514350">
              <a:lnSpc>
                <a:spcPct val="12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Arrive on time and prepared</a:t>
            </a:r>
          </a:p>
          <a:p>
            <a:pPr marL="720090" indent="-514350">
              <a:lnSpc>
                <a:spcPct val="12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Leave your ego, prejudice, and personal/business problems at the door</a:t>
            </a:r>
          </a:p>
          <a:p>
            <a:pPr marL="720090" indent="-514350">
              <a:lnSpc>
                <a:spcPct val="12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Test support personnel must not exhibit personal bias or hidden agendas</a:t>
            </a:r>
          </a:p>
          <a:p>
            <a:pPr marL="720090" indent="-514350">
              <a:lnSpc>
                <a:spcPct val="12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 polite, courteous, and receptive</a:t>
            </a:r>
          </a:p>
          <a:p>
            <a:pPr marL="720090" indent="-514350">
              <a:lnSpc>
                <a:spcPct val="12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Avoid arrogance, overbearing behavior, and condescension</a:t>
            </a:r>
          </a:p>
          <a:p>
            <a:pPr marL="720090" indent="-514350">
              <a:lnSpc>
                <a:spcPct val="12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Eliminate interruptions and/or side conversations </a:t>
            </a:r>
          </a:p>
        </p:txBody>
      </p:sp>
    </p:spTree>
    <p:extLst>
      <p:ext uri="{BB962C8B-B14F-4D97-AF65-F5344CB8AC3E}">
        <p14:creationId xmlns:p14="http://schemas.microsoft.com/office/powerpoint/2010/main" val="452176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9DDF0-099A-0515-10EF-AC90A40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0" y="711032"/>
            <a:ext cx="6109863" cy="1609344"/>
          </a:xfrm>
        </p:spPr>
        <p:txBody>
          <a:bodyPr>
            <a:normAutofit/>
          </a:bodyPr>
          <a:lstStyle/>
          <a:p>
            <a:r>
              <a:rPr lang="en-US" sz="7200" b="1" dirty="0"/>
              <a:t>evaluator</a:t>
            </a:r>
            <a:endParaRPr lang="en-US" sz="6000" b="1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9913DD5-C6BF-ACD8-F4C3-371ADBE7B206}"/>
              </a:ext>
            </a:extLst>
          </p:cNvPr>
          <p:cNvSpPr txBox="1">
            <a:spLocks/>
          </p:cNvSpPr>
          <p:nvPr/>
        </p:nvSpPr>
        <p:spPr>
          <a:xfrm>
            <a:off x="0" y="2821339"/>
            <a:ext cx="11947162" cy="40366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marL="72009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/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Must evaluate candidates in a consistent, fair, and respectful manner.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CO’s are responsible for ensuring Evaluators understand practical skill evaluation sheets and skill station, grading criteria, time limits, and expectations.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Evaluators are trained observers.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Evaluators must not insert personal opinions or expectations into the station objective.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Evaluators will orient assistants with their roles in each station. </a:t>
            </a:r>
          </a:p>
        </p:txBody>
      </p:sp>
    </p:spTree>
    <p:extLst>
      <p:ext uri="{BB962C8B-B14F-4D97-AF65-F5344CB8AC3E}">
        <p14:creationId xmlns:p14="http://schemas.microsoft.com/office/powerpoint/2010/main" val="4053902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9DDF0-099A-0515-10EF-AC90A40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0" y="711032"/>
            <a:ext cx="6109863" cy="1609344"/>
          </a:xfrm>
        </p:spPr>
        <p:txBody>
          <a:bodyPr>
            <a:normAutofit/>
          </a:bodyPr>
          <a:lstStyle/>
          <a:p>
            <a:r>
              <a:rPr lang="en-US" sz="7200" b="1" dirty="0"/>
              <a:t>Assistants</a:t>
            </a:r>
            <a:endParaRPr lang="en-US" sz="6000" b="1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9913DD5-C6BF-ACD8-F4C3-371ADBE7B206}"/>
              </a:ext>
            </a:extLst>
          </p:cNvPr>
          <p:cNvSpPr txBox="1">
            <a:spLocks/>
          </p:cNvSpPr>
          <p:nvPr/>
        </p:nvSpPr>
        <p:spPr>
          <a:xfrm>
            <a:off x="0" y="2821339"/>
            <a:ext cx="11947162" cy="40366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marL="72009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/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May prepare a station between scenarios.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Assist with evaluating candidates' actions, when in question.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Consistency between stations and candidates is crucial for assistants working in multiple stations.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If providing direct support to a candidate, act as a competent team member. 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Do NOT give advice or instructions to the candidate, it will result in their failure of the skill.</a:t>
            </a:r>
          </a:p>
          <a:p>
            <a:pPr>
              <a:lnSpc>
                <a:spcPct val="100000"/>
              </a:lnSpc>
            </a:pPr>
            <a:endParaRPr lang="en-US" sz="4000" dirty="0"/>
          </a:p>
          <a:p>
            <a:pPr>
              <a:lnSpc>
                <a:spcPct val="100000"/>
              </a:lnSpc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57496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9DDF0-099A-0515-10EF-AC90A40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0" y="711032"/>
            <a:ext cx="6109863" cy="1609344"/>
          </a:xfrm>
        </p:spPr>
        <p:txBody>
          <a:bodyPr>
            <a:normAutofit/>
          </a:bodyPr>
          <a:lstStyle/>
          <a:p>
            <a:r>
              <a:rPr lang="en-US" sz="7200" b="1" dirty="0"/>
              <a:t>Helpers</a:t>
            </a:r>
            <a:endParaRPr lang="en-US" sz="6000" b="1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9913DD5-C6BF-ACD8-F4C3-371ADBE7B206}"/>
              </a:ext>
            </a:extLst>
          </p:cNvPr>
          <p:cNvSpPr txBox="1">
            <a:spLocks/>
          </p:cNvSpPr>
          <p:nvPr/>
        </p:nvSpPr>
        <p:spPr>
          <a:xfrm>
            <a:off x="0" y="2821339"/>
            <a:ext cx="11947161" cy="40366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marL="72009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/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Provide additional support, they do not need to be certified or sign AFSC forms.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Do NOT interact with candidates in any way. 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Are NOT actively involved in supporting candidates within skill station. 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May reset stations, clean up, stage equipment, etc.</a:t>
            </a:r>
          </a:p>
          <a:p>
            <a:pPr>
              <a:lnSpc>
                <a:spcPct val="100000"/>
              </a:lnSpc>
            </a:pPr>
            <a:endParaRPr lang="en-US" sz="4000" dirty="0"/>
          </a:p>
          <a:p>
            <a:pPr>
              <a:lnSpc>
                <a:spcPct val="100000"/>
              </a:lnSpc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90775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9DDF0-099A-0515-10EF-AC90A40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432" y="723414"/>
            <a:ext cx="8928288" cy="16093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7200" b="1" dirty="0"/>
              <a:t>Evaluator &amp; </a:t>
            </a:r>
            <a:br>
              <a:rPr lang="en-US" sz="7200" b="1" dirty="0"/>
            </a:br>
            <a:r>
              <a:rPr lang="en-US" sz="7200" b="1" dirty="0"/>
              <a:t>Assistant Preparation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9913DD5-C6BF-ACD8-F4C3-371ADBE7B206}"/>
              </a:ext>
            </a:extLst>
          </p:cNvPr>
          <p:cNvSpPr txBox="1">
            <a:spLocks/>
          </p:cNvSpPr>
          <p:nvPr/>
        </p:nvSpPr>
        <p:spPr>
          <a:xfrm>
            <a:off x="-1" y="2821339"/>
            <a:ext cx="12001501" cy="403666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defPPr>
              <a:defRPr lang="en-US"/>
            </a:defPPr>
            <a:lvl1pPr marL="72009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/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Have copies of current skill sheets for each candidate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Be familiar with the items on the practical skills sheet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Identify and review potential problems or situations before testing starts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The CO may elaborate on acceptable techniques and give you examples of appropriate responses to common mistakes.</a:t>
            </a:r>
          </a:p>
        </p:txBody>
      </p:sp>
    </p:spTree>
    <p:extLst>
      <p:ext uri="{BB962C8B-B14F-4D97-AF65-F5344CB8AC3E}">
        <p14:creationId xmlns:p14="http://schemas.microsoft.com/office/powerpoint/2010/main" val="1507321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9DDF0-099A-0515-10EF-AC90A40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0" y="711032"/>
            <a:ext cx="6109863" cy="1609344"/>
          </a:xfrm>
        </p:spPr>
        <p:txBody>
          <a:bodyPr>
            <a:normAutofit fontScale="90000"/>
          </a:bodyPr>
          <a:lstStyle/>
          <a:p>
            <a:r>
              <a:rPr lang="en-US" sz="7200" b="1" dirty="0"/>
              <a:t>Station Preparation</a:t>
            </a:r>
            <a:endParaRPr lang="en-US" sz="6000" b="1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9913DD5-C6BF-ACD8-F4C3-371ADBE7B206}"/>
              </a:ext>
            </a:extLst>
          </p:cNvPr>
          <p:cNvSpPr txBox="1">
            <a:spLocks/>
          </p:cNvSpPr>
          <p:nvPr/>
        </p:nvSpPr>
        <p:spPr>
          <a:xfrm>
            <a:off x="33876" y="2821339"/>
            <a:ext cx="11913286" cy="4036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72009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/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pPr>
              <a:lnSpc>
                <a:spcPct val="100000"/>
              </a:lnSpc>
            </a:pP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7B117-2AE8-1723-BA46-CF3C7991A99B}"/>
              </a:ext>
            </a:extLst>
          </p:cNvPr>
          <p:cNvSpPr txBox="1">
            <a:spLocks/>
          </p:cNvSpPr>
          <p:nvPr/>
        </p:nvSpPr>
        <p:spPr>
          <a:xfrm>
            <a:off x="0" y="2821338"/>
            <a:ext cx="12207719" cy="4036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72009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/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Check props/equipment in accordance with the skill sheet to ensure the skill station is ready.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not add equipment that is not mentioned on the skill sheet.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 must go over the scenario of their skill sheet at least once to ensure they are clear about the candidate's successful performance prior to starting the station.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 should visit each station prior to exam to answer any potential questions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491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1" y="0"/>
            <a:ext cx="12207721" cy="282134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9913DD5-C6BF-ACD8-F4C3-371ADBE7B206}"/>
              </a:ext>
            </a:extLst>
          </p:cNvPr>
          <p:cNvSpPr txBox="1">
            <a:spLocks/>
          </p:cNvSpPr>
          <p:nvPr/>
        </p:nvSpPr>
        <p:spPr>
          <a:xfrm>
            <a:off x="-15721" y="2821339"/>
            <a:ext cx="12207721" cy="4036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72009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/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Verify Personal Protective Equipment 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Describe safety procedures as applicable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Evaluators will answer basic questions related to equipment or scenario.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Evaluation guidelines have been established for all skill testing; some elements may not be relevant to every skill situation.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92CAF5-C622-6A48-62A4-69F9F7D7D9CF}"/>
              </a:ext>
            </a:extLst>
          </p:cNvPr>
          <p:cNvSpPr txBox="1">
            <a:spLocks/>
          </p:cNvSpPr>
          <p:nvPr/>
        </p:nvSpPr>
        <p:spPr>
          <a:xfrm>
            <a:off x="698877" y="711033"/>
            <a:ext cx="7098924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7200" b="1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Candidate arrival</a:t>
            </a:r>
          </a:p>
        </p:txBody>
      </p:sp>
    </p:spTree>
    <p:extLst>
      <p:ext uri="{BB962C8B-B14F-4D97-AF65-F5344CB8AC3E}">
        <p14:creationId xmlns:p14="http://schemas.microsoft.com/office/powerpoint/2010/main" val="64202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9DDF0-099A-0515-10EF-AC90A40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77" y="752616"/>
            <a:ext cx="5425223" cy="1609344"/>
          </a:xfrm>
        </p:spPr>
        <p:txBody>
          <a:bodyPr>
            <a:normAutofit fontScale="90000"/>
          </a:bodyPr>
          <a:lstStyle/>
          <a:p>
            <a:r>
              <a:rPr lang="en-US" sz="7200" b="1" dirty="0"/>
              <a:t>Safety Officer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8EAA3-9ED9-628A-00C7-C1D26E51F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721" y="2787258"/>
            <a:ext cx="12207721" cy="4018276"/>
          </a:xfrm>
        </p:spPr>
        <p:txBody>
          <a:bodyPr vert="horz" lIns="91440" tIns="45720" rIns="91440" bIns="45720" rtlCol="0">
            <a:noAutofit/>
          </a:bodyPr>
          <a:lstStyle/>
          <a:p>
            <a:pPr marL="720090" indent="-514350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 qualified safety officer, chosen by the test site coordinator, training officer, or designee, will be assigned</a:t>
            </a:r>
          </a:p>
          <a:p>
            <a:pPr marL="720090" indent="-514350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Will not be a candidate</a:t>
            </a:r>
          </a:p>
          <a:p>
            <a:pPr marL="720090" indent="-514350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Is responsible for ensuring safe conduct during evolutions by candidates, assistants, and evaluators</a:t>
            </a:r>
          </a:p>
          <a:p>
            <a:pPr marL="720090" indent="-514350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Has the authority to stop any activity immediately if they observe a dangerous condition or act</a:t>
            </a:r>
          </a:p>
        </p:txBody>
      </p:sp>
    </p:spTree>
    <p:extLst>
      <p:ext uri="{BB962C8B-B14F-4D97-AF65-F5344CB8AC3E}">
        <p14:creationId xmlns:p14="http://schemas.microsoft.com/office/powerpoint/2010/main" val="341082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1" y="0"/>
            <a:ext cx="12207721" cy="282134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9913DD5-C6BF-ACD8-F4C3-371ADBE7B206}"/>
              </a:ext>
            </a:extLst>
          </p:cNvPr>
          <p:cNvSpPr txBox="1">
            <a:spLocks/>
          </p:cNvSpPr>
          <p:nvPr/>
        </p:nvSpPr>
        <p:spPr>
          <a:xfrm>
            <a:off x="-15721" y="2821339"/>
            <a:ext cx="12207721" cy="4036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72009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/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give instructions in a consistent manner, read the task, performance outcome, and give scenario.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 if candidate understands the instructions.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a prompt if a scenario requires.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not coach or teach a candidate.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92CAF5-C622-6A48-62A4-69F9F7D7D9CF}"/>
              </a:ext>
            </a:extLst>
          </p:cNvPr>
          <p:cNvSpPr txBox="1">
            <a:spLocks/>
          </p:cNvSpPr>
          <p:nvPr/>
        </p:nvSpPr>
        <p:spPr>
          <a:xfrm>
            <a:off x="698876" y="711033"/>
            <a:ext cx="10769224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7200" b="1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Skill instructions </a:t>
            </a:r>
          </a:p>
          <a:p>
            <a:r>
              <a:rPr lang="en-US" dirty="0"/>
              <a:t>by evaluator </a:t>
            </a:r>
          </a:p>
        </p:txBody>
      </p:sp>
    </p:spTree>
    <p:extLst>
      <p:ext uri="{BB962C8B-B14F-4D97-AF65-F5344CB8AC3E}">
        <p14:creationId xmlns:p14="http://schemas.microsoft.com/office/powerpoint/2010/main" val="3439684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1" y="0"/>
            <a:ext cx="12207721" cy="282134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9913DD5-C6BF-ACD8-F4C3-371ADBE7B206}"/>
              </a:ext>
            </a:extLst>
          </p:cNvPr>
          <p:cNvSpPr txBox="1">
            <a:spLocks/>
          </p:cNvSpPr>
          <p:nvPr/>
        </p:nvSpPr>
        <p:spPr>
          <a:xfrm>
            <a:off x="-15721" y="2821339"/>
            <a:ext cx="12207721" cy="4036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72009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/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pPr marL="720090" lvl="1" indent="-514350">
              <a:lnSpc>
                <a:spcPct val="14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Evaluator may ask clarifying questions however,</a:t>
            </a:r>
          </a:p>
          <a:p>
            <a:pPr lvl="3">
              <a:lnSpc>
                <a:spcPct val="14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Do NOT ask for information beyond the scope of the skill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must be valid and relevant to the specific skill station 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Keep questions to a minimum</a:t>
            </a:r>
          </a:p>
          <a:p>
            <a:pPr lvl="3">
              <a:lnSpc>
                <a:spcPct val="14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is primarily a performance examination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92CAF5-C622-6A48-62A4-69F9F7D7D9CF}"/>
              </a:ext>
            </a:extLst>
          </p:cNvPr>
          <p:cNvSpPr txBox="1">
            <a:spLocks/>
          </p:cNvSpPr>
          <p:nvPr/>
        </p:nvSpPr>
        <p:spPr>
          <a:xfrm>
            <a:off x="698876" y="711033"/>
            <a:ext cx="7124324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7200" b="1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Questioning </a:t>
            </a:r>
          </a:p>
          <a:p>
            <a:r>
              <a:rPr lang="en-US" dirty="0"/>
              <a:t>the candidate </a:t>
            </a:r>
          </a:p>
        </p:txBody>
      </p:sp>
    </p:spTree>
    <p:extLst>
      <p:ext uri="{BB962C8B-B14F-4D97-AF65-F5344CB8AC3E}">
        <p14:creationId xmlns:p14="http://schemas.microsoft.com/office/powerpoint/2010/main" val="4288303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721" cy="282134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9913DD5-C6BF-ACD8-F4C3-371ADBE7B206}"/>
              </a:ext>
            </a:extLst>
          </p:cNvPr>
          <p:cNvSpPr txBox="1">
            <a:spLocks/>
          </p:cNvSpPr>
          <p:nvPr/>
        </p:nvSpPr>
        <p:spPr>
          <a:xfrm>
            <a:off x="0" y="2821339"/>
            <a:ext cx="12192000" cy="40366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defPPr>
              <a:defRPr lang="en-US"/>
            </a:defPPr>
            <a:lvl1pPr marL="72009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/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Ensure private test environment, remove unnecessary observers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Devote full attention to candidate's performance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Observe and impartially document a candidate's performance of each skill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Strictly adhere to the NFPA criteria specified in the AFSC skill sheets (Task Steps)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Observe and enforce time limits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92CAF5-C622-6A48-62A4-69F9F7D7D9CF}"/>
              </a:ext>
            </a:extLst>
          </p:cNvPr>
          <p:cNvSpPr txBox="1">
            <a:spLocks/>
          </p:cNvSpPr>
          <p:nvPr/>
        </p:nvSpPr>
        <p:spPr>
          <a:xfrm>
            <a:off x="727099" y="745992"/>
            <a:ext cx="8619667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/>
              <a:t>Skill</a:t>
            </a:r>
          </a:p>
          <a:p>
            <a:r>
              <a:rPr lang="en-US" sz="7200" b="1" dirty="0"/>
              <a:t>Observation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161804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21" y="0"/>
            <a:ext cx="12207721" cy="282134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9913DD5-C6BF-ACD8-F4C3-371ADBE7B206}"/>
              </a:ext>
            </a:extLst>
          </p:cNvPr>
          <p:cNvSpPr txBox="1">
            <a:spLocks/>
          </p:cNvSpPr>
          <p:nvPr/>
        </p:nvSpPr>
        <p:spPr>
          <a:xfrm>
            <a:off x="0" y="2821339"/>
            <a:ext cx="12192000" cy="4036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72009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/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 will have sole discretion, (after consultation with the Safety Officer) if a safety violation is challenged.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Any act committed by the candidate deemed unsafe by the Evaluator will constitute a failure of the test.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Evaluator &amp; Spotter will position themselves before backing exercise.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92CAF5-C622-6A48-62A4-69F9F7D7D9CF}"/>
              </a:ext>
            </a:extLst>
          </p:cNvPr>
          <p:cNvSpPr txBox="1">
            <a:spLocks/>
          </p:cNvSpPr>
          <p:nvPr/>
        </p:nvSpPr>
        <p:spPr>
          <a:xfrm>
            <a:off x="727099" y="745992"/>
            <a:ext cx="8619667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/>
              <a:t>FADO: Safety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670070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21" y="0"/>
            <a:ext cx="12207721" cy="282134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9913DD5-C6BF-ACD8-F4C3-371ADBE7B206}"/>
              </a:ext>
            </a:extLst>
          </p:cNvPr>
          <p:cNvSpPr txBox="1">
            <a:spLocks/>
          </p:cNvSpPr>
          <p:nvPr/>
        </p:nvSpPr>
        <p:spPr>
          <a:xfrm>
            <a:off x="0" y="2821339"/>
            <a:ext cx="12192000" cy="4036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72009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/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candidate will be required to use the apparatus mirrors for all vision to the sides or rear of the apparatus and will not be allowed to extend his/her head out of the window.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 all skill stations with backing and confined space maneuvers a designated Spotter will be utilized.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92CAF5-C622-6A48-62A4-69F9F7D7D9CF}"/>
              </a:ext>
            </a:extLst>
          </p:cNvPr>
          <p:cNvSpPr txBox="1">
            <a:spLocks/>
          </p:cNvSpPr>
          <p:nvPr/>
        </p:nvSpPr>
        <p:spPr>
          <a:xfrm>
            <a:off x="727099" y="745992"/>
            <a:ext cx="10960076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/>
              <a:t>FADO: Mirrors &amp; Spotter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958030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21" y="0"/>
            <a:ext cx="12207721" cy="282134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9913DD5-C6BF-ACD8-F4C3-371ADBE7B206}"/>
              </a:ext>
            </a:extLst>
          </p:cNvPr>
          <p:cNvSpPr txBox="1">
            <a:spLocks/>
          </p:cNvSpPr>
          <p:nvPr/>
        </p:nvSpPr>
        <p:spPr>
          <a:xfrm>
            <a:off x="0" y="2821339"/>
            <a:ext cx="12192000" cy="4036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72009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/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Before each skill, it is the driver's duty to effectively communicate their requirements to the Spotter regarding positioning on distances.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Any issues that arise due to misjudging distances or colliding with objects, the driver will be held accountable for the failure.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92CAF5-C622-6A48-62A4-69F9F7D7D9CF}"/>
              </a:ext>
            </a:extLst>
          </p:cNvPr>
          <p:cNvSpPr txBox="1">
            <a:spLocks/>
          </p:cNvSpPr>
          <p:nvPr/>
        </p:nvSpPr>
        <p:spPr>
          <a:xfrm>
            <a:off x="727099" y="745992"/>
            <a:ext cx="10206512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/>
              <a:t>FADO: Communication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62919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21" y="0"/>
            <a:ext cx="12207721" cy="282134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9913DD5-C6BF-ACD8-F4C3-371ADBE7B206}"/>
              </a:ext>
            </a:extLst>
          </p:cNvPr>
          <p:cNvSpPr txBox="1">
            <a:spLocks/>
          </p:cNvSpPr>
          <p:nvPr/>
        </p:nvSpPr>
        <p:spPr>
          <a:xfrm>
            <a:off x="0" y="2821339"/>
            <a:ext cx="12192000" cy="4036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72009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/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Evaluator shall not perform the role of the Spotter as it is necessary to keep the responsibilities separate.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Evaluator may note comments from Spotter on skill sheet.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Only direct driver when they might strike an object.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Do not give directional guidance. 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92CAF5-C622-6A48-62A4-69F9F7D7D9CF}"/>
              </a:ext>
            </a:extLst>
          </p:cNvPr>
          <p:cNvSpPr txBox="1">
            <a:spLocks/>
          </p:cNvSpPr>
          <p:nvPr/>
        </p:nvSpPr>
        <p:spPr>
          <a:xfrm>
            <a:off x="727099" y="745992"/>
            <a:ext cx="10960076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/>
              <a:t>FADO: Spotter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4082791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21" y="0"/>
            <a:ext cx="12207721" cy="282134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9913DD5-C6BF-ACD8-F4C3-371ADBE7B206}"/>
              </a:ext>
            </a:extLst>
          </p:cNvPr>
          <p:cNvSpPr txBox="1">
            <a:spLocks/>
          </p:cNvSpPr>
          <p:nvPr/>
        </p:nvSpPr>
        <p:spPr>
          <a:xfrm>
            <a:off x="0" y="2821339"/>
            <a:ext cx="12192000" cy="4036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72009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/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Once the apparatus is in motion, it must remain in motion until a required stop or change of direction must be performed as per the practical skill sheet.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candidate will be required to drive at a safe speed during the testing process.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92CAF5-C622-6A48-62A4-69F9F7D7D9CF}"/>
              </a:ext>
            </a:extLst>
          </p:cNvPr>
          <p:cNvSpPr txBox="1">
            <a:spLocks/>
          </p:cNvSpPr>
          <p:nvPr/>
        </p:nvSpPr>
        <p:spPr>
          <a:xfrm>
            <a:off x="727099" y="745992"/>
            <a:ext cx="8619667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/>
              <a:t>FADO: Maneuvers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292224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21" y="0"/>
            <a:ext cx="12207721" cy="282134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9913DD5-C6BF-ACD8-F4C3-371ADBE7B206}"/>
              </a:ext>
            </a:extLst>
          </p:cNvPr>
          <p:cNvSpPr txBox="1">
            <a:spLocks/>
          </p:cNvSpPr>
          <p:nvPr/>
        </p:nvSpPr>
        <p:spPr>
          <a:xfrm>
            <a:off x="0" y="2821339"/>
            <a:ext cx="12192000" cy="4036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72009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/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Spotter will ensure the apparatus does not make contact with any objects.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If the Safety Officer/Evaluator/Spotter needs to intervene to prevent the candidate from coming into contact with any objects, it will be deemed a safety infraction and result in a test failure.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92CAF5-C622-6A48-62A4-69F9F7D7D9CF}"/>
              </a:ext>
            </a:extLst>
          </p:cNvPr>
          <p:cNvSpPr txBox="1">
            <a:spLocks/>
          </p:cNvSpPr>
          <p:nvPr/>
        </p:nvSpPr>
        <p:spPr>
          <a:xfrm>
            <a:off x="727099" y="745992"/>
            <a:ext cx="8619667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/>
              <a:t>FADO: Non-contact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788306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292CAF5-C622-6A48-62A4-69F9F7D7D9CF}"/>
              </a:ext>
            </a:extLst>
          </p:cNvPr>
          <p:cNvSpPr txBox="1">
            <a:spLocks/>
          </p:cNvSpPr>
          <p:nvPr/>
        </p:nvSpPr>
        <p:spPr>
          <a:xfrm>
            <a:off x="665010" y="711032"/>
            <a:ext cx="8619667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/>
              <a:t>Skill </a:t>
            </a:r>
          </a:p>
          <a:p>
            <a:r>
              <a:rPr lang="en-US" sz="7200" b="1" dirty="0"/>
              <a:t>documentation</a:t>
            </a:r>
            <a:endParaRPr lang="en-US" sz="6000" b="1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9913DD5-C6BF-ACD8-F4C3-371ADBE7B206}"/>
              </a:ext>
            </a:extLst>
          </p:cNvPr>
          <p:cNvSpPr txBox="1">
            <a:spLocks/>
          </p:cNvSpPr>
          <p:nvPr/>
        </p:nvSpPr>
        <p:spPr>
          <a:xfrm>
            <a:off x="49596" y="2681489"/>
            <a:ext cx="12158124" cy="40366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72009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/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Clearly print candidate's first and last name, evaluator's name, and date on evaluation form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Fill out skill sheets in a manner that prevents candidate from seeing completed information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Observe and enforce time limits for skill stations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For any questionable performance items, consult the CO before signing off on a skill sheet</a:t>
            </a:r>
          </a:p>
        </p:txBody>
      </p:sp>
    </p:spTree>
    <p:extLst>
      <p:ext uri="{BB962C8B-B14F-4D97-AF65-F5344CB8AC3E}">
        <p14:creationId xmlns:p14="http://schemas.microsoft.com/office/powerpoint/2010/main" val="341901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9DDF0-099A-0515-10EF-AC90A40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18" y="774419"/>
            <a:ext cx="9476505" cy="1609344"/>
          </a:xfrm>
        </p:spPr>
        <p:txBody>
          <a:bodyPr>
            <a:normAutofit fontScale="90000"/>
          </a:bodyPr>
          <a:lstStyle/>
          <a:p>
            <a:r>
              <a:rPr lang="en-US" sz="7200" b="1" dirty="0"/>
              <a:t>Role of the certifying Officer (CO)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8EAA3-9ED9-628A-00C7-C1D26E51F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21340"/>
            <a:ext cx="12192000" cy="3960460"/>
          </a:xfrm>
        </p:spPr>
        <p:txBody>
          <a:bodyPr vert="horz" lIns="91440" tIns="45720" rIns="91440" bIns="45720" rtlCol="0">
            <a:noAutofit/>
          </a:bodyPr>
          <a:lstStyle/>
          <a:p>
            <a:pPr marL="720090" indent="-514350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Has overall authority during AFSC certification examinations</a:t>
            </a:r>
          </a:p>
          <a:p>
            <a:pPr marL="720090" indent="-514350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Ensures safe, fair, objective and impartial evaluations occur in accordance with AFSC guidelines.</a:t>
            </a:r>
          </a:p>
          <a:p>
            <a:pPr marL="720090" indent="-514350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Directs and oversees Evaluators</a:t>
            </a:r>
          </a:p>
          <a:p>
            <a:pPr marL="720090" indent="-514350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May visit skill stations to verify guideline compliance. </a:t>
            </a:r>
          </a:p>
          <a:p>
            <a:pPr marL="720090" indent="-514350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Receives any concerns or comments you may have regarding this examination before you depart the site today.</a:t>
            </a:r>
          </a:p>
        </p:txBody>
      </p:sp>
    </p:spTree>
    <p:extLst>
      <p:ext uri="{BB962C8B-B14F-4D97-AF65-F5344CB8AC3E}">
        <p14:creationId xmlns:p14="http://schemas.microsoft.com/office/powerpoint/2010/main" val="29887462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9DDF0-099A-0515-10EF-AC90A40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78" y="744439"/>
            <a:ext cx="9476505" cy="1609344"/>
          </a:xfrm>
        </p:spPr>
        <p:txBody>
          <a:bodyPr>
            <a:normAutofit fontScale="90000"/>
          </a:bodyPr>
          <a:lstStyle/>
          <a:p>
            <a:r>
              <a:rPr lang="en-US" sz="7200" b="1" dirty="0"/>
              <a:t>Unsatisfactory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8EAA3-9ED9-628A-00C7-C1D26E51F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857916"/>
            <a:ext cx="11969646" cy="4000084"/>
          </a:xfrm>
        </p:spPr>
        <p:txBody>
          <a:bodyPr>
            <a:normAutofit lnSpcReduction="10000"/>
          </a:bodyPr>
          <a:lstStyle/>
          <a:p>
            <a:pPr marL="720090" indent="-514350">
              <a:lnSpc>
                <a:spcPct val="14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Allow candidate to complete the skill exam</a:t>
            </a:r>
          </a:p>
          <a:p>
            <a:pPr marL="720090" indent="-514350">
              <a:lnSpc>
                <a:spcPct val="14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Inform CO of unsatisfactory/unsuccessful performance </a:t>
            </a:r>
          </a:p>
          <a:p>
            <a:pPr marL="720090" indent="-514350">
              <a:lnSpc>
                <a:spcPct val="14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unsuccessful attempt was caused by equipment malfunction, safety problems, or another reason outside the candidate's ability to control, inform CO before next candidate tests. </a:t>
            </a:r>
          </a:p>
        </p:txBody>
      </p:sp>
    </p:spTree>
    <p:extLst>
      <p:ext uri="{BB962C8B-B14F-4D97-AF65-F5344CB8AC3E}">
        <p14:creationId xmlns:p14="http://schemas.microsoft.com/office/powerpoint/2010/main" val="1495457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9DDF0-099A-0515-10EF-AC90A40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78" y="744439"/>
            <a:ext cx="9476505" cy="1609344"/>
          </a:xfrm>
        </p:spPr>
        <p:txBody>
          <a:bodyPr>
            <a:normAutofit fontScale="90000"/>
          </a:bodyPr>
          <a:lstStyle/>
          <a:p>
            <a:r>
              <a:rPr lang="en-US" sz="7200" b="1" dirty="0"/>
              <a:t>Unsatisfactory Performance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8EAA3-9ED9-628A-00C7-C1D26E51F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857916"/>
            <a:ext cx="11969646" cy="4000084"/>
          </a:xfrm>
        </p:spPr>
        <p:txBody>
          <a:bodyPr>
            <a:normAutofit/>
          </a:bodyPr>
          <a:lstStyle/>
          <a:p>
            <a:pPr marL="720090" indent="-514350">
              <a:lnSpc>
                <a:spcPct val="14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Failure to adhere to basic safety principles or guidelines</a:t>
            </a:r>
          </a:p>
          <a:p>
            <a:pPr marL="720090" indent="-514350">
              <a:lnSpc>
                <a:spcPct val="14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Failure to appropriately apply basic firefighting knowledge</a:t>
            </a:r>
          </a:p>
          <a:p>
            <a:pPr marL="720090" indent="-514350">
              <a:lnSpc>
                <a:spcPct val="14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Not competent in the specified task or skill steps</a:t>
            </a:r>
          </a:p>
          <a:p>
            <a:pPr marL="720090" indent="-514350">
              <a:lnSpc>
                <a:spcPct val="14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Exceeding limitations: time, safety, and/or equipment limits</a:t>
            </a:r>
          </a:p>
          <a:p>
            <a:pPr marL="720090" indent="-514350">
              <a:lnSpc>
                <a:spcPct val="14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Inadequate/insufficient personal protective equipment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693475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9DDF0-099A-0515-10EF-AC90A40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78" y="744439"/>
            <a:ext cx="9476505" cy="1609344"/>
          </a:xfrm>
        </p:spPr>
        <p:txBody>
          <a:bodyPr>
            <a:normAutofit fontScale="90000"/>
          </a:bodyPr>
          <a:lstStyle/>
          <a:p>
            <a:r>
              <a:rPr lang="en-US" sz="7200" b="1" dirty="0"/>
              <a:t>Unsatisfactory Performance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8EAA3-9ED9-628A-00C7-C1D26E51F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857916"/>
            <a:ext cx="11969646" cy="4000084"/>
          </a:xfrm>
        </p:spPr>
        <p:txBody>
          <a:bodyPr>
            <a:normAutofit fontScale="77500" lnSpcReduction="20000"/>
          </a:bodyPr>
          <a:lstStyle/>
          <a:p>
            <a:pPr marL="720090" indent="-514350">
              <a:lnSpc>
                <a:spcPct val="14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Lack of skill accuracy and task completion as defined on the skill evaluation sheet</a:t>
            </a:r>
          </a:p>
          <a:p>
            <a:pPr marL="720090" indent="-514350">
              <a:lnSpc>
                <a:spcPct val="14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Poor judgment in skill performance (i.e.- wrong application of tool or equipment or safety violation)</a:t>
            </a:r>
          </a:p>
          <a:p>
            <a:pPr marL="720090" indent="-514350">
              <a:lnSpc>
                <a:spcPct val="14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Outcome of the specified task is in doubt (i.e.- incorrectly performed or did not accomplish skill evaluation criteria)</a:t>
            </a:r>
          </a:p>
          <a:p>
            <a:pPr marL="720090" indent="-514350">
              <a:lnSpc>
                <a:spcPct val="14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Need for safety intervention (i.e.- imminent health or safety risk to candidate or others)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05843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9913DD5-C6BF-ACD8-F4C3-371ADBE7B206}"/>
              </a:ext>
            </a:extLst>
          </p:cNvPr>
          <p:cNvSpPr txBox="1">
            <a:spLocks/>
          </p:cNvSpPr>
          <p:nvPr/>
        </p:nvSpPr>
        <p:spPr>
          <a:xfrm>
            <a:off x="33876" y="2821339"/>
            <a:ext cx="11913286" cy="4036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72009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/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pPr>
              <a:lnSpc>
                <a:spcPct val="100000"/>
              </a:lnSpc>
            </a:pPr>
            <a:endParaRPr lang="en-US" sz="4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92CAF5-C622-6A48-62A4-69F9F7D7D9CF}"/>
              </a:ext>
            </a:extLst>
          </p:cNvPr>
          <p:cNvSpPr txBox="1">
            <a:spLocks/>
          </p:cNvSpPr>
          <p:nvPr/>
        </p:nvSpPr>
        <p:spPr>
          <a:xfrm>
            <a:off x="665010" y="711032"/>
            <a:ext cx="8619667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500" b="1" dirty="0"/>
              <a:t>Scoring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C940C52-66DA-EA05-F43B-58568EDE045A}"/>
              </a:ext>
            </a:extLst>
          </p:cNvPr>
          <p:cNvSpPr txBox="1">
            <a:spLocks/>
          </p:cNvSpPr>
          <p:nvPr/>
        </p:nvSpPr>
        <p:spPr>
          <a:xfrm>
            <a:off x="139357" y="2821339"/>
            <a:ext cx="11913286" cy="4036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72009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/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Mark appropriately for incomplete steps, comments must be provided.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Evaluators cannot talk about specific performance with anyone except the CO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If unsure about scoring a performance, consult with the CO immediately</a:t>
            </a:r>
          </a:p>
        </p:txBody>
      </p:sp>
    </p:spTree>
    <p:extLst>
      <p:ext uri="{BB962C8B-B14F-4D97-AF65-F5344CB8AC3E}">
        <p14:creationId xmlns:p14="http://schemas.microsoft.com/office/powerpoint/2010/main" val="11544062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9913DD5-C6BF-ACD8-F4C3-371ADBE7B206}"/>
              </a:ext>
            </a:extLst>
          </p:cNvPr>
          <p:cNvSpPr txBox="1">
            <a:spLocks/>
          </p:cNvSpPr>
          <p:nvPr/>
        </p:nvSpPr>
        <p:spPr>
          <a:xfrm>
            <a:off x="33876" y="2821339"/>
            <a:ext cx="11913286" cy="4036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72009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/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pPr>
              <a:lnSpc>
                <a:spcPct val="100000"/>
              </a:lnSpc>
            </a:pPr>
            <a:endParaRPr lang="en-US" sz="4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92CAF5-C622-6A48-62A4-69F9F7D7D9CF}"/>
              </a:ext>
            </a:extLst>
          </p:cNvPr>
          <p:cNvSpPr txBox="1">
            <a:spLocks/>
          </p:cNvSpPr>
          <p:nvPr/>
        </p:nvSpPr>
        <p:spPr>
          <a:xfrm>
            <a:off x="665010" y="711032"/>
            <a:ext cx="8619667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Completion of skill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C940C52-66DA-EA05-F43B-58568EDE045A}"/>
              </a:ext>
            </a:extLst>
          </p:cNvPr>
          <p:cNvSpPr txBox="1">
            <a:spLocks/>
          </p:cNvSpPr>
          <p:nvPr/>
        </p:nvSpPr>
        <p:spPr>
          <a:xfrm>
            <a:off x="0" y="2821339"/>
            <a:ext cx="12158124" cy="3827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defPPr>
              <a:defRPr lang="en-US"/>
            </a:defPPr>
            <a:lvl1pPr marL="72009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/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Ensure candidates are escorted to designated staging area 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Evaluators must ensure the security of all testing material 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Return all testing paperwork to the CO before leaving the examination site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CO may wait until first attempt at each station is completed before informing candidates of practical results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The CO is the sole authority to decide if a retest is needed</a:t>
            </a:r>
          </a:p>
          <a:p>
            <a:pPr>
              <a:lnSpc>
                <a:spcPct val="110000"/>
              </a:lnSpc>
            </a:pP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6535849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9DDF0-099A-0515-10EF-AC90A40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0" y="711032"/>
            <a:ext cx="6109863" cy="1609344"/>
          </a:xfrm>
        </p:spPr>
        <p:txBody>
          <a:bodyPr>
            <a:normAutofit/>
          </a:bodyPr>
          <a:lstStyle/>
          <a:p>
            <a:r>
              <a:rPr lang="en-US" sz="7200" b="1" dirty="0"/>
              <a:t>Conclusion</a:t>
            </a:r>
            <a:endParaRPr lang="en-US" sz="6000" b="1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9913DD5-C6BF-ACD8-F4C3-371ADBE7B206}"/>
              </a:ext>
            </a:extLst>
          </p:cNvPr>
          <p:cNvSpPr txBox="1">
            <a:spLocks/>
          </p:cNvSpPr>
          <p:nvPr/>
        </p:nvSpPr>
        <p:spPr>
          <a:xfrm>
            <a:off x="33876" y="2821339"/>
            <a:ext cx="11913286" cy="4036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72009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/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Read Evaluator/Assistant Code of Ethics Compliance 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Sign Evaluator/Assistant Code of Ethics Compliance Form 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Testing personnel must adhere to AFSC policies and procedures.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Failure to comply may result in removal from test site and reporting to AFSC administration </a:t>
            </a:r>
          </a:p>
        </p:txBody>
      </p:sp>
    </p:spTree>
    <p:extLst>
      <p:ext uri="{BB962C8B-B14F-4D97-AF65-F5344CB8AC3E}">
        <p14:creationId xmlns:p14="http://schemas.microsoft.com/office/powerpoint/2010/main" val="31714415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DBADD-0D38-9B5E-D842-E7BA194E7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055" y="3573194"/>
            <a:ext cx="10202797" cy="182837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Questions? </a:t>
            </a:r>
          </a:p>
        </p:txBody>
      </p:sp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72A7FF3-9A5F-270E-1F2C-1E5F7C59F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1" y="10388"/>
            <a:ext cx="12184342" cy="281593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5321F6F-473A-B604-C704-84C61D9A9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3770" y="5401571"/>
            <a:ext cx="10359362" cy="685802"/>
          </a:xfrm>
        </p:spPr>
        <p:txBody>
          <a:bodyPr>
            <a:normAutofit/>
          </a:bodyPr>
          <a:lstStyle/>
          <a:p>
            <a:r>
              <a:rPr lang="en-US" sz="2800" dirty="0"/>
              <a:t>Thank you again for your support. </a:t>
            </a:r>
          </a:p>
        </p:txBody>
      </p:sp>
    </p:spTree>
    <p:extLst>
      <p:ext uri="{BB962C8B-B14F-4D97-AF65-F5344CB8AC3E}">
        <p14:creationId xmlns:p14="http://schemas.microsoft.com/office/powerpoint/2010/main" val="318434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9DDF0-099A-0515-10EF-AC90A40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71" y="774419"/>
            <a:ext cx="7973230" cy="1609344"/>
          </a:xfrm>
        </p:spPr>
        <p:txBody>
          <a:bodyPr>
            <a:normAutofit fontScale="90000"/>
          </a:bodyPr>
          <a:lstStyle/>
          <a:p>
            <a:r>
              <a:rPr lang="en-US" sz="7200" b="1" dirty="0"/>
              <a:t>Test Site Coordinator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8EAA3-9ED9-628A-00C7-C1D26E51F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721" y="2857916"/>
            <a:ext cx="12207721" cy="4000084"/>
          </a:xfrm>
        </p:spPr>
        <p:txBody>
          <a:bodyPr vert="horz" lIns="91440" tIns="45720" rIns="91440" bIns="45720" rtlCol="0">
            <a:noAutofit/>
          </a:bodyPr>
          <a:lstStyle/>
          <a:p>
            <a:pPr marL="720090" indent="-514350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designated representative of the hosting agency assists the CO before and during the testing session. </a:t>
            </a:r>
          </a:p>
          <a:p>
            <a:pPr marL="720090" indent="-514350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Ensures all Training Records &amp; locally verified Skill Sheets are complete. </a:t>
            </a:r>
          </a:p>
          <a:p>
            <a:pPr marL="720090" indent="-514350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Ensures all equipment, apparatus, and supplies are present at the test site.</a:t>
            </a:r>
          </a:p>
          <a:p>
            <a:pPr marL="720090" indent="-514350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TSC does NOT make decisions related to evaluator duties/exam station criteria. </a:t>
            </a:r>
          </a:p>
        </p:txBody>
      </p:sp>
    </p:spTree>
    <p:extLst>
      <p:ext uri="{BB962C8B-B14F-4D97-AF65-F5344CB8AC3E}">
        <p14:creationId xmlns:p14="http://schemas.microsoft.com/office/powerpoint/2010/main" val="2830522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9DDF0-099A-0515-10EF-AC90A40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70" y="774419"/>
            <a:ext cx="9476505" cy="1609344"/>
          </a:xfrm>
        </p:spPr>
        <p:txBody>
          <a:bodyPr>
            <a:normAutofit/>
          </a:bodyPr>
          <a:lstStyle/>
          <a:p>
            <a:r>
              <a:rPr lang="en-US" sz="7200" b="1" dirty="0"/>
              <a:t>Evaluator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8EAA3-9ED9-628A-00C7-C1D26E51F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34842"/>
            <a:ext cx="12191999" cy="4036660"/>
          </a:xfrm>
        </p:spPr>
        <p:txBody>
          <a:bodyPr>
            <a:noAutofit/>
          </a:bodyPr>
          <a:lstStyle/>
          <a:p>
            <a:pPr marL="720090" indent="-514350">
              <a:lnSpc>
                <a:spcPct val="11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Accompany candidates to and from each assessment station.</a:t>
            </a:r>
          </a:p>
          <a:p>
            <a:pPr marL="720090" indent="-514350">
              <a:lnSpc>
                <a:spcPct val="11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Read the Task, Performance Outcome, Equipment &amp; Conditions, and any scenario that candidates are expected to complete. </a:t>
            </a:r>
          </a:p>
          <a:p>
            <a:pPr marL="720090" indent="-514350">
              <a:lnSpc>
                <a:spcPct val="11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Monitor the safety of tasks at the assigned station. </a:t>
            </a:r>
          </a:p>
          <a:p>
            <a:pPr marL="720090" indent="-514350">
              <a:lnSpc>
                <a:spcPct val="11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Limit dialogue to essential exam related material to ensure fair and equitable treatment.</a:t>
            </a:r>
          </a:p>
          <a:p>
            <a:pPr marL="720090" indent="-514350">
              <a:lnSpc>
                <a:spcPct val="11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Report candidate performance directly to the CO, rather than providing feedback to the candidate or the Training Officer/Instructor.</a:t>
            </a:r>
          </a:p>
        </p:txBody>
      </p:sp>
    </p:spTree>
    <p:extLst>
      <p:ext uri="{BB962C8B-B14F-4D97-AF65-F5344CB8AC3E}">
        <p14:creationId xmlns:p14="http://schemas.microsoft.com/office/powerpoint/2010/main" val="66520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9DDF0-099A-0515-10EF-AC90A40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70" y="729450"/>
            <a:ext cx="9476505" cy="1609344"/>
          </a:xfrm>
        </p:spPr>
        <p:txBody>
          <a:bodyPr>
            <a:normAutofit/>
          </a:bodyPr>
          <a:lstStyle/>
          <a:p>
            <a:r>
              <a:rPr lang="en-US" sz="7200" b="1" dirty="0"/>
              <a:t>Candidates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8EAA3-9ED9-628A-00C7-C1D26E51F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857916"/>
            <a:ext cx="12134538" cy="4000084"/>
          </a:xfrm>
        </p:spPr>
        <p:txBody>
          <a:bodyPr>
            <a:normAutofit fontScale="92500" lnSpcReduction="10000"/>
          </a:bodyPr>
          <a:lstStyle/>
          <a:p>
            <a:pPr marL="720090" indent="-514350">
              <a:lnSpc>
                <a:spcPct val="11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Must wait in the designated staging area until an Evaluator escorts you to your assigned station. </a:t>
            </a:r>
          </a:p>
          <a:p>
            <a:pPr marL="720090" indent="-514350">
              <a:lnSpc>
                <a:spcPct val="11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Are not allowed to bring any test paperwork, electronics, or study materials including agency SOP/G’s, checklists, etc.</a:t>
            </a:r>
          </a:p>
          <a:p>
            <a:pPr marL="720090" indent="-514350">
              <a:lnSpc>
                <a:spcPct val="11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Ensure that you are prompt in readying for each station to maintain the examination schedule.</a:t>
            </a:r>
          </a:p>
          <a:p>
            <a:pPr marL="720090" indent="-514350">
              <a:lnSpc>
                <a:spcPct val="11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Failure to comply with test policy may lead to disqualification from the testing process.</a:t>
            </a:r>
          </a:p>
        </p:txBody>
      </p:sp>
    </p:spTree>
    <p:extLst>
      <p:ext uri="{BB962C8B-B14F-4D97-AF65-F5344CB8AC3E}">
        <p14:creationId xmlns:p14="http://schemas.microsoft.com/office/powerpoint/2010/main" val="64112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9DDF0-099A-0515-10EF-AC90A40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79" y="744439"/>
            <a:ext cx="5795212" cy="1609344"/>
          </a:xfrm>
        </p:spPr>
        <p:txBody>
          <a:bodyPr>
            <a:normAutofit fontScale="90000"/>
          </a:bodyPr>
          <a:lstStyle/>
          <a:p>
            <a:r>
              <a:rPr lang="en-US" sz="7200" b="1" dirty="0"/>
              <a:t>Presentation exception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8EAA3-9ED9-628A-00C7-C1D26E51F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57916"/>
            <a:ext cx="12013809" cy="4000084"/>
          </a:xfrm>
        </p:spPr>
        <p:txBody>
          <a:bodyPr>
            <a:noAutofit/>
          </a:bodyPr>
          <a:lstStyle/>
          <a:p>
            <a:pPr marL="720090" indent="-514350">
              <a:lnSpc>
                <a:spcPct val="12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Skill stations that involve presenting to an audience may use fellow test candidates as audience members.</a:t>
            </a:r>
          </a:p>
          <a:p>
            <a:pPr marL="720090" indent="-514350">
              <a:lnSpc>
                <a:spcPct val="12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Audience members must uphold professionalism and appropriate behavior or may be removed and disqualified from testing. </a:t>
            </a:r>
          </a:p>
          <a:p>
            <a:pPr marL="720090" indent="-514350">
              <a:lnSpc>
                <a:spcPct val="12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Audience members who aid candidate may lead to failure of the candidate and disqualification of the individual providing aid. </a:t>
            </a:r>
          </a:p>
        </p:txBody>
      </p:sp>
    </p:spTree>
    <p:extLst>
      <p:ext uri="{BB962C8B-B14F-4D97-AF65-F5344CB8AC3E}">
        <p14:creationId xmlns:p14="http://schemas.microsoft.com/office/powerpoint/2010/main" val="8923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471F1F-F459-FAE3-1F67-B1B8ECE9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21" cy="282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9DDF0-099A-0515-10EF-AC90A40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591" y="681670"/>
            <a:ext cx="5303409" cy="1609344"/>
          </a:xfrm>
        </p:spPr>
        <p:txBody>
          <a:bodyPr>
            <a:normAutofit fontScale="90000"/>
          </a:bodyPr>
          <a:lstStyle/>
          <a:p>
            <a:r>
              <a:rPr lang="en-US" sz="7200" b="1" dirty="0"/>
              <a:t>Skill stations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328ED6-D572-3E46-E6E0-9BC3D57567F2}"/>
              </a:ext>
            </a:extLst>
          </p:cNvPr>
          <p:cNvSpPr txBox="1">
            <a:spLocks/>
          </p:cNvSpPr>
          <p:nvPr/>
        </p:nvSpPr>
        <p:spPr>
          <a:xfrm>
            <a:off x="1" y="2821339"/>
            <a:ext cx="12192000" cy="4036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90" indent="-514350">
              <a:lnSpc>
                <a:spcPct val="11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Pay close attention to the description provided by the Evaluator regarding the skill being evaluated.</a:t>
            </a:r>
          </a:p>
          <a:p>
            <a:pPr marL="720090" indent="-514350">
              <a:lnSpc>
                <a:spcPct val="11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Evaluator will offer to repeat the instructions and will verify that they are understood.</a:t>
            </a:r>
          </a:p>
          <a:p>
            <a:pPr marL="720090" indent="-514350">
              <a:lnSpc>
                <a:spcPct val="11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You may ask clarifying questions but NOT how to perform. </a:t>
            </a:r>
          </a:p>
          <a:p>
            <a:pPr marL="720090" indent="-514350">
              <a:lnSpc>
                <a:spcPct val="110000"/>
              </a:lnSpc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Do not ask for additional information, Evaluators are not authorized to give it. </a:t>
            </a:r>
          </a:p>
        </p:txBody>
      </p:sp>
    </p:spTree>
    <p:extLst>
      <p:ext uri="{BB962C8B-B14F-4D97-AF65-F5344CB8AC3E}">
        <p14:creationId xmlns:p14="http://schemas.microsoft.com/office/powerpoint/2010/main" val="3685363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3930</TotalTime>
  <Words>2717</Words>
  <Application>Microsoft Office PowerPoint</Application>
  <PresentationFormat>Widescreen</PresentationFormat>
  <Paragraphs>296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Rockwell</vt:lpstr>
      <vt:lpstr>Rockwell Condensed</vt:lpstr>
      <vt:lpstr>Times New Roman</vt:lpstr>
      <vt:lpstr>Wingdings</vt:lpstr>
      <vt:lpstr>Wood Type</vt:lpstr>
      <vt:lpstr>Practical Skills Examination</vt:lpstr>
      <vt:lpstr>Safety Discussion</vt:lpstr>
      <vt:lpstr>Safety Officer</vt:lpstr>
      <vt:lpstr>Role of the certifying Officer (CO)</vt:lpstr>
      <vt:lpstr>Test Site Coordinator</vt:lpstr>
      <vt:lpstr>Evaluator</vt:lpstr>
      <vt:lpstr>Candidates</vt:lpstr>
      <vt:lpstr>Presentation exception</vt:lpstr>
      <vt:lpstr>Skill stations</vt:lpstr>
      <vt:lpstr>Equipment</vt:lpstr>
      <vt:lpstr>Timed stations</vt:lpstr>
      <vt:lpstr>Skill observation</vt:lpstr>
      <vt:lpstr>Completion of skill</vt:lpstr>
      <vt:lpstr>Skill Results</vt:lpstr>
      <vt:lpstr>retesting</vt:lpstr>
      <vt:lpstr>Remedial training</vt:lpstr>
      <vt:lpstr>Concerns</vt:lpstr>
      <vt:lpstr>summary</vt:lpstr>
      <vt:lpstr>Candidate  Questions? </vt:lpstr>
      <vt:lpstr>Evaluator &amp; Assistant Specific Instructions</vt:lpstr>
      <vt:lpstr>Thank you!</vt:lpstr>
      <vt:lpstr>Evaluator &amp; Assistant Requirements</vt:lpstr>
      <vt:lpstr>Evaluator &amp; Assistant Etiquette</vt:lpstr>
      <vt:lpstr>evaluator</vt:lpstr>
      <vt:lpstr>Assistants</vt:lpstr>
      <vt:lpstr>Helpers</vt:lpstr>
      <vt:lpstr>Evaluator &amp;  Assistant Preparation</vt:lpstr>
      <vt:lpstr>Station Preparation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Unsatisfactory Performance</vt:lpstr>
      <vt:lpstr>Unsatisfactory Performance examples</vt:lpstr>
      <vt:lpstr>Unsatisfactory Performance examples</vt:lpstr>
      <vt:lpstr>PowerPoint Presentation</vt:lpstr>
      <vt:lpstr>PowerPoint Presentation</vt:lpstr>
      <vt:lpstr>Conclusion</vt:lpstr>
      <vt:lpstr>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Service Certification Testing</dc:title>
  <dc:creator>Shield, Lisa J (DPS)</dc:creator>
  <cp:lastModifiedBy>Lisa Shield</cp:lastModifiedBy>
  <cp:revision>34</cp:revision>
  <cp:lastPrinted>2024-01-03T22:09:49Z</cp:lastPrinted>
  <dcterms:created xsi:type="dcterms:W3CDTF">2023-12-26T22:20:13Z</dcterms:created>
  <dcterms:modified xsi:type="dcterms:W3CDTF">2024-02-28T00:20:26Z</dcterms:modified>
</cp:coreProperties>
</file>