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58" r:id="rId6"/>
    <p:sldId id="273" r:id="rId7"/>
    <p:sldId id="269" r:id="rId8"/>
    <p:sldId id="264" r:id="rId9"/>
    <p:sldId id="263" r:id="rId10"/>
    <p:sldId id="267" r:id="rId11"/>
    <p:sldId id="260" r:id="rId12"/>
    <p:sldId id="265" r:id="rId13"/>
    <p:sldId id="262" r:id="rId14"/>
    <p:sldId id="268" r:id="rId15"/>
    <p:sldId id="274" r:id="rId16"/>
    <p:sldId id="266" r:id="rId17"/>
    <p:sldId id="275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0736-3A02-4FC4-A6C2-5E96D4E7B90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3FC4-0E75-4F45-828B-40E18F7C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AD2A-522D-4C12-A873-7BB741E1C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Mendel and his peas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AD2A-522D-4C12-A873-7BB741E1CD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directly from our SOP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AD2A-522D-4C12-A873-7BB741E1CD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AD2A-522D-4C12-A873-7BB741E1C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rape in </a:t>
            </a:r>
            <a:r>
              <a:rPr lang="en-US" dirty="0" err="1" smtClean="0"/>
              <a:t>tawain</a:t>
            </a:r>
            <a:r>
              <a:rPr lang="en-US" baseline="0" dirty="0" smtClean="0"/>
              <a:t> 3 males convicted (17 loci) YSTR profiles innocence project showed that the mixture of males could be accounted for by only 2 of the males (the third male shared alleles) when sample run using the expanded 23 Y kit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male was EXCLUDED</a:t>
            </a:r>
          </a:p>
          <a:p>
            <a:r>
              <a:rPr lang="en-US" baseline="0" dirty="0" smtClean="0"/>
              <a:t>2: 1960’s </a:t>
            </a:r>
            <a:r>
              <a:rPr lang="en-US" baseline="0" dirty="0" err="1" smtClean="0"/>
              <a:t>Desalvo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) admitted to raping and killing 11 women he then recanted this. Reran sample from one of the victims and compared YSTR profile to the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nephew (since unchanged from generation to generation) matched then exhumed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body and confirmed this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AD2A-522D-4C12-A873-7BB741E1CD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7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8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8DC7-315E-4156-876D-B5936C4A7FA2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21AF-C7DA-4788-8318-79901F21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vC92N5lndj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dps.alaska.gov/Comm/CrimeLab/Forensic-Biology/DN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/>
              <a:t>Why do Y’s: An Intro to Y-STR Testing</a:t>
            </a:r>
            <a:br>
              <a:rPr lang="en-US" i="1" dirty="0" smtClean="0"/>
            </a:br>
            <a:r>
              <a:rPr lang="en-US" sz="3100" i="1" dirty="0" smtClean="0"/>
              <a:t>AK Scientific Crime Detection Laboratory - 2018</a:t>
            </a:r>
            <a:endParaRPr lang="en-US" sz="31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81" y="1825625"/>
            <a:ext cx="2957038" cy="4351338"/>
          </a:xfrm>
        </p:spPr>
      </p:pic>
    </p:spTree>
    <p:extLst>
      <p:ext uri="{BB962C8B-B14F-4D97-AF65-F5344CB8AC3E}">
        <p14:creationId xmlns:p14="http://schemas.microsoft.com/office/powerpoint/2010/main" val="41615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r>
              <a:rPr lang="en-US" b="1" u="sng" dirty="0" smtClean="0"/>
              <a:t>STR frequency </a:t>
            </a:r>
            <a:r>
              <a:rPr lang="en-US" b="1" u="sng" dirty="0" smtClean="0"/>
              <a:t>results: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037025"/>
              </p:ext>
            </p:extLst>
          </p:nvPr>
        </p:nvGraphicFramePr>
        <p:xfrm>
          <a:off x="744894" y="3971666"/>
          <a:ext cx="1051560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#123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Caucasian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African American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Inupiat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Yupik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Athabaskan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for combined populations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1494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1318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in 3755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Profile frequency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(95% confidence interval)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0.2003% </a:t>
                      </a:r>
                    </a:p>
                    <a:p>
                      <a:pPr algn="ctr"/>
                      <a:r>
                        <a:rPr lang="en-US" dirty="0" smtClean="0"/>
                        <a:t>(1 in 499)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0.2270% </a:t>
                      </a:r>
                    </a:p>
                    <a:p>
                      <a:pPr algn="ctr"/>
                      <a:r>
                        <a:rPr lang="en-US" dirty="0" smtClean="0"/>
                        <a:t>(1 in 441)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1.040% </a:t>
                      </a:r>
                    </a:p>
                    <a:p>
                      <a:pPr algn="ctr"/>
                      <a:r>
                        <a:rPr lang="en-US" dirty="0" smtClean="0"/>
                        <a:t>(1 in 96)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1.408% </a:t>
                      </a:r>
                    </a:p>
                    <a:p>
                      <a:pPr algn="ctr"/>
                      <a:r>
                        <a:rPr lang="en-US" dirty="0" smtClean="0"/>
                        <a:t>(1 in 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2.128% </a:t>
                      </a:r>
                    </a:p>
                    <a:p>
                      <a:pPr algn="ctr"/>
                      <a:r>
                        <a:rPr lang="en-US" dirty="0" smtClean="0"/>
                        <a:t>(1 in 47)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0.0799%</a:t>
                      </a:r>
                    </a:p>
                    <a:p>
                      <a:pPr algn="ctr"/>
                      <a:r>
                        <a:rPr lang="en-US" dirty="0" smtClean="0"/>
                        <a:t>(1 in 1252)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7" y="1072580"/>
            <a:ext cx="7347413" cy="19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2214" y="3298047"/>
            <a:ext cx="10515600" cy="71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Y-STR frequency results: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593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Why the Y chromosome isn’t good at distinguishing between close male relatives:</a:t>
            </a:r>
            <a:endParaRPr lang="en-US" sz="36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Autosomal inheritance mixes it up – much more likely to tell close relatives apart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6" y="2505075"/>
            <a:ext cx="3790510" cy="36845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 chromosome is passed from father to son – with little/no shuffling, much less likely to tell close relatives apart</a:t>
            </a:r>
            <a:endParaRPr lang="en-US" dirty="0"/>
          </a:p>
        </p:txBody>
      </p:sp>
      <p:pic>
        <p:nvPicPr>
          <p:cNvPr id="9" name="Picture 8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54" y="2638973"/>
            <a:ext cx="2444983" cy="33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4604657" y="6242957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www.youtube.com/watch?v=vC92N5lndjE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to Y-STR Testing: </a:t>
            </a:r>
            <a:r>
              <a:rPr lang="en-US" b="1" u="sng" dirty="0" smtClean="0"/>
              <a:t>mixed</a:t>
            </a:r>
            <a:r>
              <a:rPr lang="en-US" dirty="0" smtClean="0"/>
              <a:t> (male/female) profiles…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ypical STR Testing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Minor male contributor gets “overwhelmed” (undetectable) when there’s less than 4:1 female to male DNA present – very common in sex assault cases</a:t>
            </a:r>
          </a:p>
          <a:p>
            <a:r>
              <a:rPr lang="en-US" dirty="0" smtClean="0"/>
              <a:t>Requires more DNA to successfully perform testing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Y-STR Testing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female DNA is detected, so minor male is readily “seen”, no matter how much female DNA is present</a:t>
            </a:r>
          </a:p>
          <a:p>
            <a:r>
              <a:rPr lang="en-US" dirty="0" smtClean="0"/>
              <a:t>Requires ~half as much DNA, so may be able to get a Y profile even when very little male DNA is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you have a DNA </a:t>
            </a:r>
            <a:r>
              <a:rPr lang="en-US" b="1" u="sng" dirty="0" smtClean="0"/>
              <a:t>mixture</a:t>
            </a:r>
            <a:r>
              <a:rPr lang="en-US" dirty="0" smtClean="0"/>
              <a:t>, a minor contributor can be hard to see…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01044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2541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What is needed for Y-STR testing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6293"/>
          </a:xfrm>
        </p:spPr>
        <p:txBody>
          <a:bodyPr>
            <a:normAutofit/>
          </a:bodyPr>
          <a:lstStyle/>
          <a:p>
            <a:r>
              <a:rPr lang="en-US" dirty="0" smtClean="0"/>
              <a:t>Questioned/crime scene (ex: from victim’s body) sample with male DNA present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deally a sample likely to have only </a:t>
            </a:r>
            <a:r>
              <a:rPr lang="en-US" u="sng" dirty="0" smtClean="0"/>
              <a:t>one</a:t>
            </a:r>
            <a:r>
              <a:rPr lang="en-US" dirty="0" smtClean="0"/>
              <a:t> male present</a:t>
            </a:r>
          </a:p>
          <a:p>
            <a:r>
              <a:rPr lang="en-US" dirty="0" smtClean="0"/>
              <a:t>Reference samples from possible male contributors – consent partners as well as suspects</a:t>
            </a:r>
          </a:p>
          <a:p>
            <a:pPr lvl="1"/>
            <a:r>
              <a:rPr lang="en-US" dirty="0" smtClean="0"/>
              <a:t>No, seriously. Y-STR testing is useless without the </a:t>
            </a:r>
            <a:r>
              <a:rPr lang="en-US" dirty="0" smtClean="0"/>
              <a:t>references</a:t>
            </a:r>
            <a:r>
              <a:rPr lang="en-US" dirty="0"/>
              <a:t> since Y-STR profiles cannot be uploaded to CODIS to search for a suspect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416" t="68946" r="9455" b="9116"/>
          <a:stretch/>
        </p:blipFill>
        <p:spPr bwMode="auto">
          <a:xfrm>
            <a:off x="2177920" y="4907902"/>
            <a:ext cx="723900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43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Y-STR’s in Alaska</a:t>
            </a:r>
            <a:endParaRPr lang="en-US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218" t="37465" r="10496" b="29345"/>
          <a:stretch/>
        </p:blipFill>
        <p:spPr bwMode="auto">
          <a:xfrm>
            <a:off x="609600" y="2362200"/>
            <a:ext cx="103632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What’s included in a Y-STR testing report?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8490" y="1487510"/>
            <a:ext cx="10555310" cy="4689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Comparisons between questioned (crime scene) samples and reference samples: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rofiles don’t match - excluded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rofiles match – included - </a:t>
            </a:r>
            <a:r>
              <a:rPr lang="en-US" b="1" i="1" dirty="0" smtClean="0"/>
              <a:t>could be that person or a close male relative</a:t>
            </a:r>
          </a:p>
          <a:p>
            <a:pPr lvl="1"/>
            <a:r>
              <a:rPr lang="en-US" dirty="0" smtClean="0"/>
              <a:t>Inconclusive (either not enough DNA to get a profile, or mixture of multiple males that is too complex to interpret)</a:t>
            </a:r>
          </a:p>
          <a:p>
            <a:r>
              <a:rPr lang="en-US" dirty="0" smtClean="0"/>
              <a:t>If there’s an inclusion, the questioned profile will be searched in a Y-STR database (such as US Y-STR) to determine a profile frequency.</a:t>
            </a:r>
          </a:p>
          <a:p>
            <a:pPr lvl="1"/>
            <a:r>
              <a:rPr lang="en-US" dirty="0" smtClean="0"/>
              <a:t>Counting method – how many times have we already seen this Y profile in the database?</a:t>
            </a:r>
          </a:p>
          <a:p>
            <a:pPr lvl="1"/>
            <a:r>
              <a:rPr lang="en-US" dirty="0" smtClean="0"/>
              <a:t>Broken out by population subgroups, including at least Caucasian, African American, and Alaska Native</a:t>
            </a:r>
          </a:p>
          <a:p>
            <a:pPr lvl="1"/>
            <a:r>
              <a:rPr lang="en-US" dirty="0" smtClean="0"/>
              <a:t>Database is for frequencies only – </a:t>
            </a:r>
            <a:r>
              <a:rPr lang="en-US" u="sng" dirty="0" smtClean="0"/>
              <a:t>not an identity search</a:t>
            </a:r>
          </a:p>
        </p:txBody>
      </p:sp>
    </p:spTree>
    <p:extLst>
      <p:ext uri="{BB962C8B-B14F-4D97-AF65-F5344CB8AC3E}">
        <p14:creationId xmlns:p14="http://schemas.microsoft.com/office/powerpoint/2010/main" val="10950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Y-STR Report wording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</a:t>
            </a:r>
          </a:p>
          <a:p>
            <a:pPr lvl="1"/>
            <a:r>
              <a:rPr lang="en-US" dirty="0" smtClean="0"/>
              <a:t>The DNA profile from this sample matched the Y-STR profile from John Doe. Therefore, assuming a single source Y-STR profile, John Doe, and all his paternal male relatives, cannot be excluded as the source of DNA detected in this sample. This Y-STR profile is not expected to occur more frequently than 1 in 48 male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8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09141"/>
            <a:ext cx="10515600" cy="1325563"/>
          </a:xfrm>
        </p:spPr>
        <p:txBody>
          <a:bodyPr/>
          <a:lstStyle/>
          <a:p>
            <a:pPr algn="ctr"/>
            <a:r>
              <a:rPr lang="en-US" i="1" dirty="0" smtClean="0"/>
              <a:t>Y-STR’s in the news</a:t>
            </a:r>
            <a:endParaRPr lang="en-US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202" t="19516" r="42794" b="64245"/>
          <a:stretch/>
        </p:blipFill>
        <p:spPr bwMode="auto">
          <a:xfrm>
            <a:off x="719221" y="2209800"/>
            <a:ext cx="5588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8000" y="30787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85" y="4375667"/>
            <a:ext cx="6047316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8800" y="510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l="26122" t="21082" r="27884" b="72223"/>
          <a:stretch/>
        </p:blipFill>
        <p:spPr bwMode="auto">
          <a:xfrm>
            <a:off x="7288464" y="1906604"/>
            <a:ext cx="4598736" cy="22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39664" t="56979" r="25321" b="9830"/>
          <a:stretch/>
        </p:blipFill>
        <p:spPr bwMode="auto">
          <a:xfrm>
            <a:off x="7060197" y="2112258"/>
            <a:ext cx="4725403" cy="2263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76000" y="21102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3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Refer to the AK SCDL website:  </a:t>
            </a:r>
            <a:r>
              <a:rPr lang="en-US" sz="3200" u="sng" dirty="0">
                <a:hlinkClick r:id="rId2"/>
              </a:rPr>
              <a:t>https://</a:t>
            </a:r>
            <a:r>
              <a:rPr lang="en-US" sz="3200" u="sng" dirty="0" smtClean="0">
                <a:hlinkClick r:id="rId2"/>
              </a:rPr>
              <a:t>www.dps.alaska.gov/Comm/CrimeLab/Forensic-Biology/DNA</a:t>
            </a:r>
            <a:endParaRPr lang="en-US" sz="3200" u="sng" dirty="0" smtClean="0"/>
          </a:p>
          <a:p>
            <a:endParaRPr lang="en-US" sz="3200" u="sng" dirty="0"/>
          </a:p>
          <a:p>
            <a:r>
              <a:rPr lang="en-US" dirty="0"/>
              <a:t>Please contact Forensic Biology at the Alaska Scientific Crime Detection Laboratory</a:t>
            </a:r>
          </a:p>
          <a:p>
            <a:endParaRPr lang="en-US" sz="3200" u="sng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49" y="1938461"/>
            <a:ext cx="4781617" cy="3181949"/>
          </a:xfrm>
        </p:spPr>
      </p:pic>
    </p:spTree>
    <p:extLst>
      <p:ext uri="{BB962C8B-B14F-4D97-AF65-F5344CB8AC3E}">
        <p14:creationId xmlns:p14="http://schemas.microsoft.com/office/powerpoint/2010/main" val="386273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This presentation will cover: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DNA basics</a:t>
            </a:r>
          </a:p>
          <a:p>
            <a:r>
              <a:rPr lang="en-US" dirty="0" smtClean="0"/>
              <a:t>Pros and cons of typical DNA testing versus Y-STR testing</a:t>
            </a:r>
          </a:p>
          <a:p>
            <a:r>
              <a:rPr lang="en-US" dirty="0" smtClean="0"/>
              <a:t>What to expect in a Y-STR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99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Remember high school biology…</a:t>
            </a:r>
            <a:endParaRPr lang="en-US" i="1" dirty="0"/>
          </a:p>
        </p:txBody>
      </p:sp>
      <p:pic>
        <p:nvPicPr>
          <p:cNvPr id="6" name="Picture 5" descr="DNA_CLOSEUP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936" y="1467045"/>
            <a:ext cx="4810125" cy="299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881061" y="4735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DNA </a:t>
            </a:r>
            <a:r>
              <a:rPr lang="en-US" dirty="0" smtClean="0"/>
              <a:t>is found </a:t>
            </a:r>
            <a:r>
              <a:rPr lang="en-US" dirty="0"/>
              <a:t>in the nucleus of the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</a:t>
            </a:r>
            <a:r>
              <a:rPr lang="en-US" dirty="0" smtClean="0"/>
              <a:t>of your DNA comes from </a:t>
            </a:r>
            <a:r>
              <a:rPr lang="en-US" dirty="0"/>
              <a:t>mom half </a:t>
            </a:r>
            <a:r>
              <a:rPr lang="en-US" dirty="0" smtClean="0"/>
              <a:t>from 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This </a:t>
            </a:r>
            <a:r>
              <a:rPr lang="en-US" dirty="0"/>
              <a:t>is what makes a persons DNA unique to </a:t>
            </a:r>
            <a:r>
              <a:rPr lang="en-US" dirty="0" smtClean="0"/>
              <a:t>them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Traditional </a:t>
            </a:r>
            <a:r>
              <a:rPr lang="en-US" dirty="0" smtClean="0"/>
              <a:t>(autosomal) DNA </a:t>
            </a:r>
            <a:r>
              <a:rPr lang="en-US" dirty="0"/>
              <a:t>testing and comparison relies on this uniqueness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668" y="1600201"/>
            <a:ext cx="96126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Remember high school biology…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66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Remember high school biology…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5" y="1732207"/>
            <a:ext cx="6992461" cy="4034111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44408" y="1679509"/>
            <a:ext cx="3844212" cy="4553339"/>
          </a:xfrm>
        </p:spPr>
        <p:txBody>
          <a:bodyPr>
            <a:normAutofit/>
          </a:bodyPr>
          <a:lstStyle/>
          <a:p>
            <a:r>
              <a:rPr lang="en-US" dirty="0" smtClean="0"/>
              <a:t>22 pairs of autosomal (not-sex) chromosomes – “look alike” for male and female, but they have lots of other information</a:t>
            </a:r>
          </a:p>
          <a:p>
            <a:r>
              <a:rPr lang="en-US" dirty="0" smtClean="0"/>
              <a:t>1 pair of sex chromosomes – the Y chromosome MUST come from a </a:t>
            </a:r>
            <a:r>
              <a:rPr lang="en-US" dirty="0" smtClean="0"/>
              <a:t>male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9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DNA basics: inheritance</a:t>
            </a:r>
            <a:endParaRPr lang="en-US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438400"/>
            <a:ext cx="5246984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724401"/>
            <a:ext cx="3098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8" y="2140314"/>
            <a:ext cx="5388143" cy="24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Forensic DNA testing looks at a set of markers found on specific chromosomes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Typical STR testing looks at a </a:t>
            </a:r>
            <a:r>
              <a:rPr lang="en-US" u="sng" dirty="0" smtClean="0"/>
              <a:t>few</a:t>
            </a:r>
            <a:r>
              <a:rPr lang="en-US" dirty="0" smtClean="0"/>
              <a:t> markers on each of </a:t>
            </a:r>
            <a:r>
              <a:rPr lang="en-US" u="sng" dirty="0" smtClean="0"/>
              <a:t>many</a:t>
            </a:r>
            <a:r>
              <a:rPr lang="en-US" dirty="0" smtClean="0"/>
              <a:t> (24) places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5" y="2714288"/>
            <a:ext cx="4645102" cy="392168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58862" y="168116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Y-STR testing looks at </a:t>
            </a:r>
            <a:r>
              <a:rPr lang="en-US" u="sng" dirty="0" smtClean="0"/>
              <a:t>many</a:t>
            </a:r>
            <a:r>
              <a:rPr lang="en-US" dirty="0" smtClean="0"/>
              <a:t> (23) markers on </a:t>
            </a:r>
            <a:r>
              <a:rPr lang="en-US" u="sng" dirty="0" smtClean="0"/>
              <a:t>just the Y chromosome</a:t>
            </a:r>
            <a:endParaRPr lang="en-US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12" y="2832836"/>
            <a:ext cx="3325440" cy="3684588"/>
          </a:xfrm>
        </p:spPr>
      </p:pic>
    </p:spTree>
    <p:extLst>
      <p:ext uri="{BB962C8B-B14F-4D97-AF65-F5344CB8AC3E}">
        <p14:creationId xmlns:p14="http://schemas.microsoft.com/office/powerpoint/2010/main" val="35693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typical DNA analysis:  </a:t>
            </a:r>
            <a:r>
              <a:rPr lang="en-US" b="1" u="sng" dirty="0" smtClean="0"/>
              <a:t>single source</a:t>
            </a:r>
            <a:r>
              <a:rPr lang="en-US" b="1" dirty="0" smtClean="0"/>
              <a:t> </a:t>
            </a:r>
            <a:r>
              <a:rPr lang="en-US" dirty="0" smtClean="0"/>
              <a:t>profiles…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ypical STR Profiles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Usually very, very rare            (1 in 1000 times US population or rarer)</a:t>
            </a:r>
          </a:p>
          <a:p>
            <a:r>
              <a:rPr lang="en-US" sz="3100" dirty="0"/>
              <a:t>C</a:t>
            </a:r>
            <a:r>
              <a:rPr lang="en-US" sz="3100" dirty="0" smtClean="0"/>
              <a:t>an almost always distinguish between close relatives</a:t>
            </a:r>
          </a:p>
          <a:p>
            <a:r>
              <a:rPr lang="en-US" sz="3100" dirty="0"/>
              <a:t>M</a:t>
            </a:r>
            <a:r>
              <a:rPr lang="en-US" sz="3100" dirty="0" smtClean="0"/>
              <a:t>ay qualify to be searched in CODIS – chance to identify an unknown suspect</a:t>
            </a:r>
            <a:endParaRPr lang="en-US" sz="3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Y-STR Profiles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Usually a bit rare (1 in 100)</a:t>
            </a:r>
          </a:p>
          <a:p>
            <a:r>
              <a:rPr lang="en-US" sz="3100" dirty="0" smtClean="0"/>
              <a:t>Can only occasionally distinguish between close male relatives</a:t>
            </a:r>
          </a:p>
          <a:p>
            <a:r>
              <a:rPr lang="en-US" sz="3100" dirty="0" smtClean="0"/>
              <a:t>No function in CODIS for searching Y profiles – need to have reference samples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592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A</a:t>
            </a:r>
            <a:r>
              <a:rPr lang="en-US" sz="3600" dirty="0" smtClean="0"/>
              <a:t> typical DNA profile uses 24 markers and a Y-STR profile uses 23 markers, but the frequencies are very different!</a:t>
            </a:r>
            <a:endParaRPr lang="en-US" sz="3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74646" cy="1171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DNA: lots of possible combinations from many different chromosomes, so profiles tend to be very rare (picture below: chance of that roll is 1 in 7776)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939344"/>
            <a:ext cx="4956713" cy="3717535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Y-STR: all inherited in one “roll of the dice”, so fewer possible combinations, profiles less rare (picture below: chance of that roll is 1 in 20)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49" y="2695361"/>
            <a:ext cx="3838492" cy="3838492"/>
          </a:xfrm>
        </p:spPr>
      </p:pic>
    </p:spTree>
    <p:extLst>
      <p:ext uri="{BB962C8B-B14F-4D97-AF65-F5344CB8AC3E}">
        <p14:creationId xmlns:p14="http://schemas.microsoft.com/office/powerpoint/2010/main" val="7454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1032</Words>
  <Application>Microsoft Office PowerPoint</Application>
  <PresentationFormat>Custom</PresentationFormat>
  <Paragraphs>107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Why do Y’s: An Intro to Y-STR Testing AK Scientific Crime Detection Laboratory - 2018</vt:lpstr>
      <vt:lpstr>This presentation will cover:</vt:lpstr>
      <vt:lpstr>Remember high school biology…</vt:lpstr>
      <vt:lpstr>PowerPoint Presentation</vt:lpstr>
      <vt:lpstr>Remember high school biology…</vt:lpstr>
      <vt:lpstr>DNA basics: inheritance</vt:lpstr>
      <vt:lpstr>Forensic DNA testing looks at a set of markers found on specific chromosomes</vt:lpstr>
      <vt:lpstr>Advantages to typical DNA analysis:  single source profiles…</vt:lpstr>
      <vt:lpstr>A typical DNA profile uses 24 markers and a Y-STR profile uses 23 markers, but the frequencies are very different!</vt:lpstr>
      <vt:lpstr>STR frequency results:</vt:lpstr>
      <vt:lpstr>Why the Y chromosome isn’t good at distinguishing between close male relatives:</vt:lpstr>
      <vt:lpstr>Advantages to Y-STR Testing: mixed (male/female) profiles…</vt:lpstr>
      <vt:lpstr>When you have a DNA mixture, a minor contributor can be hard to see…</vt:lpstr>
      <vt:lpstr>What is needed for Y-STR testing:</vt:lpstr>
      <vt:lpstr>Y-STR’s in Alaska</vt:lpstr>
      <vt:lpstr>What’s included in a Y-STR testing report?</vt:lpstr>
      <vt:lpstr>Y-STR Report wording</vt:lpstr>
      <vt:lpstr>Y-STR’s in the news</vt:lpstr>
      <vt:lpstr>Any 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Y’s</dc:title>
  <dc:creator>Jon Woodman</dc:creator>
  <cp:lastModifiedBy>Windows User</cp:lastModifiedBy>
  <cp:revision>43</cp:revision>
  <dcterms:created xsi:type="dcterms:W3CDTF">2018-01-23T01:14:39Z</dcterms:created>
  <dcterms:modified xsi:type="dcterms:W3CDTF">2018-06-08T21:00:09Z</dcterms:modified>
</cp:coreProperties>
</file>