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4"/>
  </p:sldMasterIdLst>
  <p:notesMasterIdLst>
    <p:notesMasterId r:id="rId37"/>
  </p:notesMasterIdLst>
  <p:handoutMasterIdLst>
    <p:handoutMasterId r:id="rId38"/>
  </p:handoutMasterIdLst>
  <p:sldIdLst>
    <p:sldId id="256" r:id="rId5"/>
    <p:sldId id="283" r:id="rId6"/>
    <p:sldId id="258" r:id="rId7"/>
    <p:sldId id="278" r:id="rId8"/>
    <p:sldId id="307" r:id="rId9"/>
    <p:sldId id="261" r:id="rId10"/>
    <p:sldId id="308" r:id="rId11"/>
    <p:sldId id="309" r:id="rId12"/>
    <p:sldId id="311" r:id="rId13"/>
    <p:sldId id="312" r:id="rId14"/>
    <p:sldId id="313" r:id="rId15"/>
    <p:sldId id="314" r:id="rId16"/>
    <p:sldId id="282" r:id="rId17"/>
    <p:sldId id="268" r:id="rId18"/>
    <p:sldId id="315" r:id="rId19"/>
    <p:sldId id="262" r:id="rId20"/>
    <p:sldId id="263" r:id="rId21"/>
    <p:sldId id="264" r:id="rId22"/>
    <p:sldId id="265" r:id="rId23"/>
    <p:sldId id="279" r:id="rId24"/>
    <p:sldId id="286" r:id="rId25"/>
    <p:sldId id="287" r:id="rId26"/>
    <p:sldId id="266" r:id="rId27"/>
    <p:sldId id="288" r:id="rId28"/>
    <p:sldId id="270" r:id="rId29"/>
    <p:sldId id="289" r:id="rId30"/>
    <p:sldId id="290" r:id="rId31"/>
    <p:sldId id="292" r:id="rId32"/>
    <p:sldId id="293" r:id="rId33"/>
    <p:sldId id="295" r:id="rId34"/>
    <p:sldId id="296" r:id="rId35"/>
    <p:sldId id="2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80415F-C1CB-4FBB-B72D-348AD6D1FDCA}">
          <p14:sldIdLst>
            <p14:sldId id="256"/>
            <p14:sldId id="283"/>
            <p14:sldId id="258"/>
            <p14:sldId id="278"/>
            <p14:sldId id="307"/>
            <p14:sldId id="261"/>
            <p14:sldId id="308"/>
            <p14:sldId id="309"/>
            <p14:sldId id="311"/>
            <p14:sldId id="312"/>
            <p14:sldId id="313"/>
            <p14:sldId id="314"/>
            <p14:sldId id="282"/>
            <p14:sldId id="268"/>
            <p14:sldId id="315"/>
            <p14:sldId id="262"/>
            <p14:sldId id="263"/>
            <p14:sldId id="264"/>
            <p14:sldId id="265"/>
            <p14:sldId id="279"/>
            <p14:sldId id="286"/>
            <p14:sldId id="287"/>
            <p14:sldId id="266"/>
            <p14:sldId id="288"/>
            <p14:sldId id="270"/>
            <p14:sldId id="289"/>
            <p14:sldId id="290"/>
            <p14:sldId id="292"/>
            <p14:sldId id="293"/>
            <p14:sldId id="295"/>
            <p14:sldId id="296"/>
            <p14:sldId id="2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3366"/>
    <a:srgbClr val="800000"/>
    <a:srgbClr val="996633"/>
    <a:srgbClr val="006600"/>
    <a:srgbClr val="0033CC"/>
    <a:srgbClr val="A47900"/>
    <a:srgbClr val="CC9900"/>
    <a:srgbClr val="EE8E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80454" autoAdjust="0"/>
  </p:normalViewPr>
  <p:slideViewPr>
    <p:cSldViewPr snapToGrid="0" showGuides="1">
      <p:cViewPr varScale="1">
        <p:scale>
          <a:sx n="90" d="100"/>
          <a:sy n="90" d="100"/>
        </p:scale>
        <p:origin x="110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495D9-77E4-46C1-B65B-9EE95918679D}"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4F9ED13B-D63E-4C4E-A0F2-F46B3C5C0BAC}">
      <dgm:prSet/>
      <dgm:spPr/>
      <dgm:t>
        <a:bodyPr/>
        <a:lstStyle/>
        <a:p>
          <a:r>
            <a:rPr lang="en-US"/>
            <a:t>Amount of grant award(s)</a:t>
          </a:r>
        </a:p>
      </dgm:t>
    </dgm:pt>
    <dgm:pt modelId="{F37F80A4-E150-4B7A-90CA-E473147892AB}" type="parTrans" cxnId="{8D8232C8-1953-4DA4-9651-33FEE688A2F0}">
      <dgm:prSet/>
      <dgm:spPr/>
      <dgm:t>
        <a:bodyPr/>
        <a:lstStyle/>
        <a:p>
          <a:endParaRPr lang="en-US"/>
        </a:p>
      </dgm:t>
    </dgm:pt>
    <dgm:pt modelId="{D21C851D-8968-4AE3-B7C5-292F73C2A4BD}" type="sibTrans" cxnId="{8D8232C8-1953-4DA4-9651-33FEE688A2F0}">
      <dgm:prSet/>
      <dgm:spPr/>
      <dgm:t>
        <a:bodyPr/>
        <a:lstStyle/>
        <a:p>
          <a:endParaRPr lang="en-US"/>
        </a:p>
      </dgm:t>
    </dgm:pt>
    <dgm:pt modelId="{EF396ABE-B151-4295-847C-FF84240FCBCA}">
      <dgm:prSet/>
      <dgm:spPr/>
      <dgm:t>
        <a:bodyPr/>
        <a:lstStyle/>
        <a:p>
          <a:r>
            <a:rPr lang="en-US" dirty="0"/>
            <a:t>Time since last review</a:t>
          </a:r>
        </a:p>
      </dgm:t>
    </dgm:pt>
    <dgm:pt modelId="{A07313CD-DE53-4AA5-841B-770B2F9DB34B}" type="parTrans" cxnId="{5C65A2D3-3413-4E21-90A0-78769B3A4676}">
      <dgm:prSet/>
      <dgm:spPr/>
      <dgm:t>
        <a:bodyPr/>
        <a:lstStyle/>
        <a:p>
          <a:endParaRPr lang="en-US"/>
        </a:p>
      </dgm:t>
    </dgm:pt>
    <dgm:pt modelId="{4F93F642-0F73-4890-8973-E89646BCA78F}" type="sibTrans" cxnId="{5C65A2D3-3413-4E21-90A0-78769B3A4676}">
      <dgm:prSet/>
      <dgm:spPr/>
      <dgm:t>
        <a:bodyPr/>
        <a:lstStyle/>
        <a:p>
          <a:endParaRPr lang="en-US"/>
        </a:p>
      </dgm:t>
    </dgm:pt>
    <dgm:pt modelId="{7ECEC562-9AF3-4E23-8F0A-7D3B4809DF25}">
      <dgm:prSet/>
      <dgm:spPr/>
      <dgm:t>
        <a:bodyPr/>
        <a:lstStyle/>
        <a:p>
          <a:r>
            <a:rPr lang="en-US"/>
            <a:t>Details related to de-obligation of funds</a:t>
          </a:r>
        </a:p>
      </dgm:t>
    </dgm:pt>
    <dgm:pt modelId="{D54BE916-522F-4D22-8CD0-6B9860F9623E}" type="parTrans" cxnId="{6C8793CB-E97C-4054-9C96-51CD9854AA92}">
      <dgm:prSet/>
      <dgm:spPr/>
      <dgm:t>
        <a:bodyPr/>
        <a:lstStyle/>
        <a:p>
          <a:endParaRPr lang="en-US"/>
        </a:p>
      </dgm:t>
    </dgm:pt>
    <dgm:pt modelId="{A5084187-CA42-4381-95FA-AD16DD76C796}" type="sibTrans" cxnId="{6C8793CB-E97C-4054-9C96-51CD9854AA92}">
      <dgm:prSet/>
      <dgm:spPr/>
      <dgm:t>
        <a:bodyPr/>
        <a:lstStyle/>
        <a:p>
          <a:endParaRPr lang="en-US"/>
        </a:p>
      </dgm:t>
    </dgm:pt>
    <dgm:pt modelId="{A8BFDF55-2FE6-4E70-9EFB-C9393A0F49CB}">
      <dgm:prSet/>
      <dgm:spPr/>
      <dgm:t>
        <a:bodyPr/>
        <a:lstStyle/>
        <a:p>
          <a:r>
            <a:rPr lang="en-US"/>
            <a:t>Punctuality and accuracy of reports</a:t>
          </a:r>
        </a:p>
      </dgm:t>
    </dgm:pt>
    <dgm:pt modelId="{58B5DA89-454A-433B-8BBF-4EBE7277B4E3}" type="parTrans" cxnId="{B92C70C1-2876-4B4C-A248-6BD7007DF80F}">
      <dgm:prSet/>
      <dgm:spPr/>
      <dgm:t>
        <a:bodyPr/>
        <a:lstStyle/>
        <a:p>
          <a:endParaRPr lang="en-US"/>
        </a:p>
      </dgm:t>
    </dgm:pt>
    <dgm:pt modelId="{B09CC6D8-39F4-4A5E-A1ED-CB34E73C1ECE}" type="sibTrans" cxnId="{B92C70C1-2876-4B4C-A248-6BD7007DF80F}">
      <dgm:prSet/>
      <dgm:spPr/>
      <dgm:t>
        <a:bodyPr/>
        <a:lstStyle/>
        <a:p>
          <a:endParaRPr lang="en-US"/>
        </a:p>
      </dgm:t>
    </dgm:pt>
    <dgm:pt modelId="{757E2FC6-A5E1-46C9-A4FC-2B31CA124C02}">
      <dgm:prSet/>
      <dgm:spPr/>
      <dgm:t>
        <a:bodyPr/>
        <a:lstStyle/>
        <a:p>
          <a:r>
            <a:rPr lang="en-US"/>
            <a:t>Budget adjustments</a:t>
          </a:r>
        </a:p>
      </dgm:t>
    </dgm:pt>
    <dgm:pt modelId="{AACE2822-B7B7-4A71-ACC3-B6F10283EA73}" type="parTrans" cxnId="{F4954424-2AAA-4A21-814B-0EEB6737CD89}">
      <dgm:prSet/>
      <dgm:spPr/>
      <dgm:t>
        <a:bodyPr/>
        <a:lstStyle/>
        <a:p>
          <a:endParaRPr lang="en-US"/>
        </a:p>
      </dgm:t>
    </dgm:pt>
    <dgm:pt modelId="{BFFE9BB1-5F34-4FCB-A41E-C1BB69D871D0}" type="sibTrans" cxnId="{F4954424-2AAA-4A21-814B-0EEB6737CD89}">
      <dgm:prSet/>
      <dgm:spPr/>
      <dgm:t>
        <a:bodyPr/>
        <a:lstStyle/>
        <a:p>
          <a:endParaRPr lang="en-US"/>
        </a:p>
      </dgm:t>
    </dgm:pt>
    <dgm:pt modelId="{3A61E862-C31D-48CF-8524-CB693E68E534}">
      <dgm:prSet/>
      <dgm:spPr/>
      <dgm:t>
        <a:bodyPr/>
        <a:lstStyle/>
        <a:p>
          <a:r>
            <a:rPr lang="en-US"/>
            <a:t>Findings from previous audits and CDVSA programmatic and financial reviews</a:t>
          </a:r>
        </a:p>
      </dgm:t>
    </dgm:pt>
    <dgm:pt modelId="{5B4721D2-644C-43BF-B920-32B80B9F8D3F}" type="parTrans" cxnId="{9A871583-0419-49B7-8B14-27DA97435A0C}">
      <dgm:prSet/>
      <dgm:spPr/>
      <dgm:t>
        <a:bodyPr/>
        <a:lstStyle/>
        <a:p>
          <a:endParaRPr lang="en-US"/>
        </a:p>
      </dgm:t>
    </dgm:pt>
    <dgm:pt modelId="{B9D9E1DD-3E69-483E-B40E-C02CA8947452}" type="sibTrans" cxnId="{9A871583-0419-49B7-8B14-27DA97435A0C}">
      <dgm:prSet/>
      <dgm:spPr/>
      <dgm:t>
        <a:bodyPr/>
        <a:lstStyle/>
        <a:p>
          <a:endParaRPr lang="en-US"/>
        </a:p>
      </dgm:t>
    </dgm:pt>
    <dgm:pt modelId="{E63286A0-52B9-4BB7-AED3-40BC449148E9}">
      <dgm:prSet/>
      <dgm:spPr/>
      <dgm:t>
        <a:bodyPr/>
        <a:lstStyle/>
        <a:p>
          <a:r>
            <a:rPr lang="en-US"/>
            <a:t>Length of time prominent staff have been with the agency (such as ED and financial officer)</a:t>
          </a:r>
        </a:p>
      </dgm:t>
    </dgm:pt>
    <dgm:pt modelId="{BBF7FFCE-33CF-4632-92C1-60A4999DBA90}" type="parTrans" cxnId="{4772D91F-0077-4A33-B935-C20096C98D22}">
      <dgm:prSet/>
      <dgm:spPr/>
      <dgm:t>
        <a:bodyPr/>
        <a:lstStyle/>
        <a:p>
          <a:endParaRPr lang="en-US"/>
        </a:p>
      </dgm:t>
    </dgm:pt>
    <dgm:pt modelId="{DFB9EDB9-862F-46FB-AAEF-2E937D2B385D}" type="sibTrans" cxnId="{4772D91F-0077-4A33-B935-C20096C98D22}">
      <dgm:prSet/>
      <dgm:spPr/>
      <dgm:t>
        <a:bodyPr/>
        <a:lstStyle/>
        <a:p>
          <a:endParaRPr lang="en-US"/>
        </a:p>
      </dgm:t>
    </dgm:pt>
    <dgm:pt modelId="{A7E9BFB5-C327-4AE3-B1FA-FF1F98684E1F}">
      <dgm:prSet/>
      <dgm:spPr/>
      <dgm:t>
        <a:bodyPr/>
        <a:lstStyle/>
        <a:p>
          <a:r>
            <a:rPr lang="en-US"/>
            <a:t>Level of communication with CDVSA</a:t>
          </a:r>
        </a:p>
      </dgm:t>
    </dgm:pt>
    <dgm:pt modelId="{764DC459-2E66-41C8-B5D4-533C5C20E21A}" type="parTrans" cxnId="{7156C77E-B87D-4F35-8844-746C1DBBBF6F}">
      <dgm:prSet/>
      <dgm:spPr/>
      <dgm:t>
        <a:bodyPr/>
        <a:lstStyle/>
        <a:p>
          <a:endParaRPr lang="en-US"/>
        </a:p>
      </dgm:t>
    </dgm:pt>
    <dgm:pt modelId="{C705A491-8732-4F23-A865-6172427E8760}" type="sibTrans" cxnId="{7156C77E-B87D-4F35-8844-746C1DBBBF6F}">
      <dgm:prSet/>
      <dgm:spPr/>
      <dgm:t>
        <a:bodyPr/>
        <a:lstStyle/>
        <a:p>
          <a:endParaRPr lang="en-US"/>
        </a:p>
      </dgm:t>
    </dgm:pt>
    <dgm:pt modelId="{4D04B457-AFA7-4B7E-9956-83C5311CC015}" type="pres">
      <dgm:prSet presAssocID="{792495D9-77E4-46C1-B65B-9EE95918679D}" presName="linear" presStyleCnt="0">
        <dgm:presLayoutVars>
          <dgm:animLvl val="lvl"/>
          <dgm:resizeHandles val="exact"/>
        </dgm:presLayoutVars>
      </dgm:prSet>
      <dgm:spPr/>
    </dgm:pt>
    <dgm:pt modelId="{F661AFE2-9064-46EC-9782-EA786D1C8C1E}" type="pres">
      <dgm:prSet presAssocID="{4F9ED13B-D63E-4C4E-A0F2-F46B3C5C0BAC}" presName="parentText" presStyleLbl="node1" presStyleIdx="0" presStyleCnt="8">
        <dgm:presLayoutVars>
          <dgm:chMax val="0"/>
          <dgm:bulletEnabled val="1"/>
        </dgm:presLayoutVars>
      </dgm:prSet>
      <dgm:spPr/>
    </dgm:pt>
    <dgm:pt modelId="{0495CC65-A885-4E42-9A51-18C0D26D6EA1}" type="pres">
      <dgm:prSet presAssocID="{D21C851D-8968-4AE3-B7C5-292F73C2A4BD}" presName="spacer" presStyleCnt="0"/>
      <dgm:spPr/>
    </dgm:pt>
    <dgm:pt modelId="{5CE86099-E598-43E3-BC95-381A78A0D2E0}" type="pres">
      <dgm:prSet presAssocID="{EF396ABE-B151-4295-847C-FF84240FCBCA}" presName="parentText" presStyleLbl="node1" presStyleIdx="1" presStyleCnt="8">
        <dgm:presLayoutVars>
          <dgm:chMax val="0"/>
          <dgm:bulletEnabled val="1"/>
        </dgm:presLayoutVars>
      </dgm:prSet>
      <dgm:spPr/>
    </dgm:pt>
    <dgm:pt modelId="{4782F302-57BC-42D5-941D-71D88A781AD1}" type="pres">
      <dgm:prSet presAssocID="{4F93F642-0F73-4890-8973-E89646BCA78F}" presName="spacer" presStyleCnt="0"/>
      <dgm:spPr/>
    </dgm:pt>
    <dgm:pt modelId="{2F5E5B04-7759-4590-917F-0C2E5B8F4E05}" type="pres">
      <dgm:prSet presAssocID="{7ECEC562-9AF3-4E23-8F0A-7D3B4809DF25}" presName="parentText" presStyleLbl="node1" presStyleIdx="2" presStyleCnt="8">
        <dgm:presLayoutVars>
          <dgm:chMax val="0"/>
          <dgm:bulletEnabled val="1"/>
        </dgm:presLayoutVars>
      </dgm:prSet>
      <dgm:spPr/>
    </dgm:pt>
    <dgm:pt modelId="{99A78002-A6E5-4101-86FF-0DEBFFE72635}" type="pres">
      <dgm:prSet presAssocID="{A5084187-CA42-4381-95FA-AD16DD76C796}" presName="spacer" presStyleCnt="0"/>
      <dgm:spPr/>
    </dgm:pt>
    <dgm:pt modelId="{6775406D-3CD6-4492-93F7-B5C6C723174A}" type="pres">
      <dgm:prSet presAssocID="{A8BFDF55-2FE6-4E70-9EFB-C9393A0F49CB}" presName="parentText" presStyleLbl="node1" presStyleIdx="3" presStyleCnt="8">
        <dgm:presLayoutVars>
          <dgm:chMax val="0"/>
          <dgm:bulletEnabled val="1"/>
        </dgm:presLayoutVars>
      </dgm:prSet>
      <dgm:spPr/>
    </dgm:pt>
    <dgm:pt modelId="{C06F18E3-E738-44E1-96B4-481BA43BB366}" type="pres">
      <dgm:prSet presAssocID="{B09CC6D8-39F4-4A5E-A1ED-CB34E73C1ECE}" presName="spacer" presStyleCnt="0"/>
      <dgm:spPr/>
    </dgm:pt>
    <dgm:pt modelId="{B1D68ACE-30D4-4EDA-9B06-061BFED847E1}" type="pres">
      <dgm:prSet presAssocID="{757E2FC6-A5E1-46C9-A4FC-2B31CA124C02}" presName="parentText" presStyleLbl="node1" presStyleIdx="4" presStyleCnt="8">
        <dgm:presLayoutVars>
          <dgm:chMax val="0"/>
          <dgm:bulletEnabled val="1"/>
        </dgm:presLayoutVars>
      </dgm:prSet>
      <dgm:spPr/>
    </dgm:pt>
    <dgm:pt modelId="{133E3B63-0487-45A9-A69E-EE2331CE86DB}" type="pres">
      <dgm:prSet presAssocID="{BFFE9BB1-5F34-4FCB-A41E-C1BB69D871D0}" presName="spacer" presStyleCnt="0"/>
      <dgm:spPr/>
    </dgm:pt>
    <dgm:pt modelId="{56D50B8B-6914-44B3-9E99-19FEF7969737}" type="pres">
      <dgm:prSet presAssocID="{3A61E862-C31D-48CF-8524-CB693E68E534}" presName="parentText" presStyleLbl="node1" presStyleIdx="5" presStyleCnt="8">
        <dgm:presLayoutVars>
          <dgm:chMax val="0"/>
          <dgm:bulletEnabled val="1"/>
        </dgm:presLayoutVars>
      </dgm:prSet>
      <dgm:spPr/>
    </dgm:pt>
    <dgm:pt modelId="{9B84894D-763E-4150-95AB-EE5BE5415753}" type="pres">
      <dgm:prSet presAssocID="{B9D9E1DD-3E69-483E-B40E-C02CA8947452}" presName="spacer" presStyleCnt="0"/>
      <dgm:spPr/>
    </dgm:pt>
    <dgm:pt modelId="{DE615876-5DEF-4C5E-9FC1-3EB8EA085482}" type="pres">
      <dgm:prSet presAssocID="{E63286A0-52B9-4BB7-AED3-40BC449148E9}" presName="parentText" presStyleLbl="node1" presStyleIdx="6" presStyleCnt="8">
        <dgm:presLayoutVars>
          <dgm:chMax val="0"/>
          <dgm:bulletEnabled val="1"/>
        </dgm:presLayoutVars>
      </dgm:prSet>
      <dgm:spPr/>
    </dgm:pt>
    <dgm:pt modelId="{1821F171-FBB1-414A-93A3-99D1AE449FE5}" type="pres">
      <dgm:prSet presAssocID="{DFB9EDB9-862F-46FB-AAEF-2E937D2B385D}" presName="spacer" presStyleCnt="0"/>
      <dgm:spPr/>
    </dgm:pt>
    <dgm:pt modelId="{2857E550-6148-47EF-B34D-319DD1C6172A}" type="pres">
      <dgm:prSet presAssocID="{A7E9BFB5-C327-4AE3-B1FA-FF1F98684E1F}" presName="parentText" presStyleLbl="node1" presStyleIdx="7" presStyleCnt="8">
        <dgm:presLayoutVars>
          <dgm:chMax val="0"/>
          <dgm:bulletEnabled val="1"/>
        </dgm:presLayoutVars>
      </dgm:prSet>
      <dgm:spPr/>
    </dgm:pt>
  </dgm:ptLst>
  <dgm:cxnLst>
    <dgm:cxn modelId="{ADC37900-964A-41C4-A326-1DF5763C9B9C}" type="presOf" srcId="{A7E9BFB5-C327-4AE3-B1FA-FF1F98684E1F}" destId="{2857E550-6148-47EF-B34D-319DD1C6172A}" srcOrd="0" destOrd="0" presId="urn:microsoft.com/office/officeart/2005/8/layout/vList2"/>
    <dgm:cxn modelId="{4772D91F-0077-4A33-B935-C20096C98D22}" srcId="{792495D9-77E4-46C1-B65B-9EE95918679D}" destId="{E63286A0-52B9-4BB7-AED3-40BC449148E9}" srcOrd="6" destOrd="0" parTransId="{BBF7FFCE-33CF-4632-92C1-60A4999DBA90}" sibTransId="{DFB9EDB9-862F-46FB-AAEF-2E937D2B385D}"/>
    <dgm:cxn modelId="{F4954424-2AAA-4A21-814B-0EEB6737CD89}" srcId="{792495D9-77E4-46C1-B65B-9EE95918679D}" destId="{757E2FC6-A5E1-46C9-A4FC-2B31CA124C02}" srcOrd="4" destOrd="0" parTransId="{AACE2822-B7B7-4A71-ACC3-B6F10283EA73}" sibTransId="{BFFE9BB1-5F34-4FCB-A41E-C1BB69D871D0}"/>
    <dgm:cxn modelId="{88F1AC66-5857-422E-BB69-CDE23258E91A}" type="presOf" srcId="{792495D9-77E4-46C1-B65B-9EE95918679D}" destId="{4D04B457-AFA7-4B7E-9956-83C5311CC015}" srcOrd="0" destOrd="0" presId="urn:microsoft.com/office/officeart/2005/8/layout/vList2"/>
    <dgm:cxn modelId="{A4922350-F183-4C75-92FA-FF9B7D4BC497}" type="presOf" srcId="{757E2FC6-A5E1-46C9-A4FC-2B31CA124C02}" destId="{B1D68ACE-30D4-4EDA-9B06-061BFED847E1}" srcOrd="0" destOrd="0" presId="urn:microsoft.com/office/officeart/2005/8/layout/vList2"/>
    <dgm:cxn modelId="{78449070-6098-40FF-A5F1-4867E07518F6}" type="presOf" srcId="{4F9ED13B-D63E-4C4E-A0F2-F46B3C5C0BAC}" destId="{F661AFE2-9064-46EC-9782-EA786D1C8C1E}" srcOrd="0" destOrd="0" presId="urn:microsoft.com/office/officeart/2005/8/layout/vList2"/>
    <dgm:cxn modelId="{7156C77E-B87D-4F35-8844-746C1DBBBF6F}" srcId="{792495D9-77E4-46C1-B65B-9EE95918679D}" destId="{A7E9BFB5-C327-4AE3-B1FA-FF1F98684E1F}" srcOrd="7" destOrd="0" parTransId="{764DC459-2E66-41C8-B5D4-533C5C20E21A}" sibTransId="{C705A491-8732-4F23-A865-6172427E8760}"/>
    <dgm:cxn modelId="{9A871583-0419-49B7-8B14-27DA97435A0C}" srcId="{792495D9-77E4-46C1-B65B-9EE95918679D}" destId="{3A61E862-C31D-48CF-8524-CB693E68E534}" srcOrd="5" destOrd="0" parTransId="{5B4721D2-644C-43BF-B920-32B80B9F8D3F}" sibTransId="{B9D9E1DD-3E69-483E-B40E-C02CA8947452}"/>
    <dgm:cxn modelId="{8AC239A4-BB98-4756-B4B9-C9CE257B3243}" type="presOf" srcId="{7ECEC562-9AF3-4E23-8F0A-7D3B4809DF25}" destId="{2F5E5B04-7759-4590-917F-0C2E5B8F4E05}" srcOrd="0" destOrd="0" presId="urn:microsoft.com/office/officeart/2005/8/layout/vList2"/>
    <dgm:cxn modelId="{B92C70C1-2876-4B4C-A248-6BD7007DF80F}" srcId="{792495D9-77E4-46C1-B65B-9EE95918679D}" destId="{A8BFDF55-2FE6-4E70-9EFB-C9393A0F49CB}" srcOrd="3" destOrd="0" parTransId="{58B5DA89-454A-433B-8BBF-4EBE7277B4E3}" sibTransId="{B09CC6D8-39F4-4A5E-A1ED-CB34E73C1ECE}"/>
    <dgm:cxn modelId="{8D8232C8-1953-4DA4-9651-33FEE688A2F0}" srcId="{792495D9-77E4-46C1-B65B-9EE95918679D}" destId="{4F9ED13B-D63E-4C4E-A0F2-F46B3C5C0BAC}" srcOrd="0" destOrd="0" parTransId="{F37F80A4-E150-4B7A-90CA-E473147892AB}" sibTransId="{D21C851D-8968-4AE3-B7C5-292F73C2A4BD}"/>
    <dgm:cxn modelId="{6C8793CB-E97C-4054-9C96-51CD9854AA92}" srcId="{792495D9-77E4-46C1-B65B-9EE95918679D}" destId="{7ECEC562-9AF3-4E23-8F0A-7D3B4809DF25}" srcOrd="2" destOrd="0" parTransId="{D54BE916-522F-4D22-8CD0-6B9860F9623E}" sibTransId="{A5084187-CA42-4381-95FA-AD16DD76C796}"/>
    <dgm:cxn modelId="{5C65A2D3-3413-4E21-90A0-78769B3A4676}" srcId="{792495D9-77E4-46C1-B65B-9EE95918679D}" destId="{EF396ABE-B151-4295-847C-FF84240FCBCA}" srcOrd="1" destOrd="0" parTransId="{A07313CD-DE53-4AA5-841B-770B2F9DB34B}" sibTransId="{4F93F642-0F73-4890-8973-E89646BCA78F}"/>
    <dgm:cxn modelId="{0D9891E5-B9F3-4084-B7CC-6BAF52DAB946}" type="presOf" srcId="{E63286A0-52B9-4BB7-AED3-40BC449148E9}" destId="{DE615876-5DEF-4C5E-9FC1-3EB8EA085482}" srcOrd="0" destOrd="0" presId="urn:microsoft.com/office/officeart/2005/8/layout/vList2"/>
    <dgm:cxn modelId="{910498EF-FFE5-40DB-8ABF-B5350500BA5A}" type="presOf" srcId="{EF396ABE-B151-4295-847C-FF84240FCBCA}" destId="{5CE86099-E598-43E3-BC95-381A78A0D2E0}" srcOrd="0" destOrd="0" presId="urn:microsoft.com/office/officeart/2005/8/layout/vList2"/>
    <dgm:cxn modelId="{35D40DF5-EE77-4177-98A6-DF0BEEF0C10F}" type="presOf" srcId="{3A61E862-C31D-48CF-8524-CB693E68E534}" destId="{56D50B8B-6914-44B3-9E99-19FEF7969737}" srcOrd="0" destOrd="0" presId="urn:microsoft.com/office/officeart/2005/8/layout/vList2"/>
    <dgm:cxn modelId="{08E3A8FC-856B-4228-9751-EC04E09493C9}" type="presOf" srcId="{A8BFDF55-2FE6-4E70-9EFB-C9393A0F49CB}" destId="{6775406D-3CD6-4492-93F7-B5C6C723174A}" srcOrd="0" destOrd="0" presId="urn:microsoft.com/office/officeart/2005/8/layout/vList2"/>
    <dgm:cxn modelId="{B386A106-ECFB-41B4-92BD-16130FF631A4}" type="presParOf" srcId="{4D04B457-AFA7-4B7E-9956-83C5311CC015}" destId="{F661AFE2-9064-46EC-9782-EA786D1C8C1E}" srcOrd="0" destOrd="0" presId="urn:microsoft.com/office/officeart/2005/8/layout/vList2"/>
    <dgm:cxn modelId="{EE9BC7E3-DF14-41A6-97E5-309A2A581C8A}" type="presParOf" srcId="{4D04B457-AFA7-4B7E-9956-83C5311CC015}" destId="{0495CC65-A885-4E42-9A51-18C0D26D6EA1}" srcOrd="1" destOrd="0" presId="urn:microsoft.com/office/officeart/2005/8/layout/vList2"/>
    <dgm:cxn modelId="{EAB93EED-D23A-44CD-9791-9B35B304B8A9}" type="presParOf" srcId="{4D04B457-AFA7-4B7E-9956-83C5311CC015}" destId="{5CE86099-E598-43E3-BC95-381A78A0D2E0}" srcOrd="2" destOrd="0" presId="urn:microsoft.com/office/officeart/2005/8/layout/vList2"/>
    <dgm:cxn modelId="{3DBD3CC3-817B-4BFF-813E-9A198D3BBC89}" type="presParOf" srcId="{4D04B457-AFA7-4B7E-9956-83C5311CC015}" destId="{4782F302-57BC-42D5-941D-71D88A781AD1}" srcOrd="3" destOrd="0" presId="urn:microsoft.com/office/officeart/2005/8/layout/vList2"/>
    <dgm:cxn modelId="{235732A1-71AA-42DE-8F1D-F3162AB16636}" type="presParOf" srcId="{4D04B457-AFA7-4B7E-9956-83C5311CC015}" destId="{2F5E5B04-7759-4590-917F-0C2E5B8F4E05}" srcOrd="4" destOrd="0" presId="urn:microsoft.com/office/officeart/2005/8/layout/vList2"/>
    <dgm:cxn modelId="{DB858E88-C146-42F3-A2F4-45DAB2C34724}" type="presParOf" srcId="{4D04B457-AFA7-4B7E-9956-83C5311CC015}" destId="{99A78002-A6E5-4101-86FF-0DEBFFE72635}" srcOrd="5" destOrd="0" presId="urn:microsoft.com/office/officeart/2005/8/layout/vList2"/>
    <dgm:cxn modelId="{26542994-F5E7-413B-8769-0039218D2105}" type="presParOf" srcId="{4D04B457-AFA7-4B7E-9956-83C5311CC015}" destId="{6775406D-3CD6-4492-93F7-B5C6C723174A}" srcOrd="6" destOrd="0" presId="urn:microsoft.com/office/officeart/2005/8/layout/vList2"/>
    <dgm:cxn modelId="{578907F2-83C3-4DD1-B270-CE0047A612CE}" type="presParOf" srcId="{4D04B457-AFA7-4B7E-9956-83C5311CC015}" destId="{C06F18E3-E738-44E1-96B4-481BA43BB366}" srcOrd="7" destOrd="0" presId="urn:microsoft.com/office/officeart/2005/8/layout/vList2"/>
    <dgm:cxn modelId="{01DC62B6-0040-4370-88C0-122D8491F7D1}" type="presParOf" srcId="{4D04B457-AFA7-4B7E-9956-83C5311CC015}" destId="{B1D68ACE-30D4-4EDA-9B06-061BFED847E1}" srcOrd="8" destOrd="0" presId="urn:microsoft.com/office/officeart/2005/8/layout/vList2"/>
    <dgm:cxn modelId="{B53BF8DB-1B35-4D94-9919-82CF45DBB2C1}" type="presParOf" srcId="{4D04B457-AFA7-4B7E-9956-83C5311CC015}" destId="{133E3B63-0487-45A9-A69E-EE2331CE86DB}" srcOrd="9" destOrd="0" presId="urn:microsoft.com/office/officeart/2005/8/layout/vList2"/>
    <dgm:cxn modelId="{8795E849-DDD1-4CD2-926F-B49FCD30EE7F}" type="presParOf" srcId="{4D04B457-AFA7-4B7E-9956-83C5311CC015}" destId="{56D50B8B-6914-44B3-9E99-19FEF7969737}" srcOrd="10" destOrd="0" presId="urn:microsoft.com/office/officeart/2005/8/layout/vList2"/>
    <dgm:cxn modelId="{211D8D63-6E1A-416A-900F-8CA08B9DC4CF}" type="presParOf" srcId="{4D04B457-AFA7-4B7E-9956-83C5311CC015}" destId="{9B84894D-763E-4150-95AB-EE5BE5415753}" srcOrd="11" destOrd="0" presId="urn:microsoft.com/office/officeart/2005/8/layout/vList2"/>
    <dgm:cxn modelId="{D9ED9B18-2207-4B1B-933A-C8CAA43B1575}" type="presParOf" srcId="{4D04B457-AFA7-4B7E-9956-83C5311CC015}" destId="{DE615876-5DEF-4C5E-9FC1-3EB8EA085482}" srcOrd="12" destOrd="0" presId="urn:microsoft.com/office/officeart/2005/8/layout/vList2"/>
    <dgm:cxn modelId="{7F946108-19AD-441F-BA7F-72AE1CA49ED3}" type="presParOf" srcId="{4D04B457-AFA7-4B7E-9956-83C5311CC015}" destId="{1821F171-FBB1-414A-93A3-99D1AE449FE5}" srcOrd="13" destOrd="0" presId="urn:microsoft.com/office/officeart/2005/8/layout/vList2"/>
    <dgm:cxn modelId="{0E589DCF-ED97-435A-A6E4-4FA5C88F7433}" type="presParOf" srcId="{4D04B457-AFA7-4B7E-9956-83C5311CC015}" destId="{2857E550-6148-47EF-B34D-319DD1C6172A}"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495D9-77E4-46C1-B65B-9EE95918679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4F9ED13B-D63E-4C4E-A0F2-F46B3C5C0BAC}">
      <dgm:prSet/>
      <dgm:spPr/>
      <dgm:t>
        <a:bodyPr/>
        <a:lstStyle/>
        <a:p>
          <a:r>
            <a:rPr lang="en-US" dirty="0"/>
            <a:t>Level 1- 1 Call Required (Annual)</a:t>
          </a:r>
        </a:p>
      </dgm:t>
    </dgm:pt>
    <dgm:pt modelId="{F37F80A4-E150-4B7A-90CA-E473147892AB}" type="parTrans" cxnId="{8D8232C8-1953-4DA4-9651-33FEE688A2F0}">
      <dgm:prSet/>
      <dgm:spPr/>
      <dgm:t>
        <a:bodyPr/>
        <a:lstStyle/>
        <a:p>
          <a:endParaRPr lang="en-US"/>
        </a:p>
      </dgm:t>
    </dgm:pt>
    <dgm:pt modelId="{D21C851D-8968-4AE3-B7C5-292F73C2A4BD}" type="sibTrans" cxnId="{8D8232C8-1953-4DA4-9651-33FEE688A2F0}">
      <dgm:prSet/>
      <dgm:spPr/>
      <dgm:t>
        <a:bodyPr/>
        <a:lstStyle/>
        <a:p>
          <a:endParaRPr lang="en-US"/>
        </a:p>
      </dgm:t>
    </dgm:pt>
    <dgm:pt modelId="{EF396ABE-B151-4295-847C-FF84240FCBCA}">
      <dgm:prSet/>
      <dgm:spPr/>
      <dgm:t>
        <a:bodyPr/>
        <a:lstStyle/>
        <a:p>
          <a:r>
            <a:rPr lang="en-US" dirty="0"/>
            <a:t>Level 2- 2 Calls Required (Biannual)</a:t>
          </a:r>
        </a:p>
      </dgm:t>
    </dgm:pt>
    <dgm:pt modelId="{A07313CD-DE53-4AA5-841B-770B2F9DB34B}" type="parTrans" cxnId="{5C65A2D3-3413-4E21-90A0-78769B3A4676}">
      <dgm:prSet/>
      <dgm:spPr/>
      <dgm:t>
        <a:bodyPr/>
        <a:lstStyle/>
        <a:p>
          <a:endParaRPr lang="en-US"/>
        </a:p>
      </dgm:t>
    </dgm:pt>
    <dgm:pt modelId="{4F93F642-0F73-4890-8973-E89646BCA78F}" type="sibTrans" cxnId="{5C65A2D3-3413-4E21-90A0-78769B3A4676}">
      <dgm:prSet/>
      <dgm:spPr/>
      <dgm:t>
        <a:bodyPr/>
        <a:lstStyle/>
        <a:p>
          <a:endParaRPr lang="en-US"/>
        </a:p>
      </dgm:t>
    </dgm:pt>
    <dgm:pt modelId="{7ECEC562-9AF3-4E23-8F0A-7D3B4809DF25}">
      <dgm:prSet/>
      <dgm:spPr/>
      <dgm:t>
        <a:bodyPr/>
        <a:lstStyle/>
        <a:p>
          <a:r>
            <a:rPr lang="en-US" dirty="0"/>
            <a:t>Level 3- 4 Calls Required (Quarterly)</a:t>
          </a:r>
        </a:p>
      </dgm:t>
    </dgm:pt>
    <dgm:pt modelId="{D54BE916-522F-4D22-8CD0-6B9860F9623E}" type="parTrans" cxnId="{6C8793CB-E97C-4054-9C96-51CD9854AA92}">
      <dgm:prSet/>
      <dgm:spPr/>
      <dgm:t>
        <a:bodyPr/>
        <a:lstStyle/>
        <a:p>
          <a:endParaRPr lang="en-US"/>
        </a:p>
      </dgm:t>
    </dgm:pt>
    <dgm:pt modelId="{A5084187-CA42-4381-95FA-AD16DD76C796}" type="sibTrans" cxnId="{6C8793CB-E97C-4054-9C96-51CD9854AA92}">
      <dgm:prSet/>
      <dgm:spPr/>
      <dgm:t>
        <a:bodyPr/>
        <a:lstStyle/>
        <a:p>
          <a:endParaRPr lang="en-US"/>
        </a:p>
      </dgm:t>
    </dgm:pt>
    <dgm:pt modelId="{4D04B457-AFA7-4B7E-9956-83C5311CC015}" type="pres">
      <dgm:prSet presAssocID="{792495D9-77E4-46C1-B65B-9EE95918679D}" presName="linear" presStyleCnt="0">
        <dgm:presLayoutVars>
          <dgm:animLvl val="lvl"/>
          <dgm:resizeHandles val="exact"/>
        </dgm:presLayoutVars>
      </dgm:prSet>
      <dgm:spPr/>
    </dgm:pt>
    <dgm:pt modelId="{F661AFE2-9064-46EC-9782-EA786D1C8C1E}" type="pres">
      <dgm:prSet presAssocID="{4F9ED13B-D63E-4C4E-A0F2-F46B3C5C0BAC}" presName="parentText" presStyleLbl="node1" presStyleIdx="0" presStyleCnt="3">
        <dgm:presLayoutVars>
          <dgm:chMax val="0"/>
          <dgm:bulletEnabled val="1"/>
        </dgm:presLayoutVars>
      </dgm:prSet>
      <dgm:spPr/>
    </dgm:pt>
    <dgm:pt modelId="{0495CC65-A885-4E42-9A51-18C0D26D6EA1}" type="pres">
      <dgm:prSet presAssocID="{D21C851D-8968-4AE3-B7C5-292F73C2A4BD}" presName="spacer" presStyleCnt="0"/>
      <dgm:spPr/>
    </dgm:pt>
    <dgm:pt modelId="{5CE86099-E598-43E3-BC95-381A78A0D2E0}" type="pres">
      <dgm:prSet presAssocID="{EF396ABE-B151-4295-847C-FF84240FCBCA}" presName="parentText" presStyleLbl="node1" presStyleIdx="1" presStyleCnt="3">
        <dgm:presLayoutVars>
          <dgm:chMax val="0"/>
          <dgm:bulletEnabled val="1"/>
        </dgm:presLayoutVars>
      </dgm:prSet>
      <dgm:spPr/>
    </dgm:pt>
    <dgm:pt modelId="{4782F302-57BC-42D5-941D-71D88A781AD1}" type="pres">
      <dgm:prSet presAssocID="{4F93F642-0F73-4890-8973-E89646BCA78F}" presName="spacer" presStyleCnt="0"/>
      <dgm:spPr/>
    </dgm:pt>
    <dgm:pt modelId="{2F5E5B04-7759-4590-917F-0C2E5B8F4E05}" type="pres">
      <dgm:prSet presAssocID="{7ECEC562-9AF3-4E23-8F0A-7D3B4809DF25}" presName="parentText" presStyleLbl="node1" presStyleIdx="2" presStyleCnt="3">
        <dgm:presLayoutVars>
          <dgm:chMax val="0"/>
          <dgm:bulletEnabled val="1"/>
        </dgm:presLayoutVars>
      </dgm:prSet>
      <dgm:spPr/>
    </dgm:pt>
  </dgm:ptLst>
  <dgm:cxnLst>
    <dgm:cxn modelId="{88F1AC66-5857-422E-BB69-CDE23258E91A}" type="presOf" srcId="{792495D9-77E4-46C1-B65B-9EE95918679D}" destId="{4D04B457-AFA7-4B7E-9956-83C5311CC015}" srcOrd="0" destOrd="0" presId="urn:microsoft.com/office/officeart/2005/8/layout/vList2"/>
    <dgm:cxn modelId="{78449070-6098-40FF-A5F1-4867E07518F6}" type="presOf" srcId="{4F9ED13B-D63E-4C4E-A0F2-F46B3C5C0BAC}" destId="{F661AFE2-9064-46EC-9782-EA786D1C8C1E}" srcOrd="0" destOrd="0" presId="urn:microsoft.com/office/officeart/2005/8/layout/vList2"/>
    <dgm:cxn modelId="{8AC239A4-BB98-4756-B4B9-C9CE257B3243}" type="presOf" srcId="{7ECEC562-9AF3-4E23-8F0A-7D3B4809DF25}" destId="{2F5E5B04-7759-4590-917F-0C2E5B8F4E05}" srcOrd="0" destOrd="0" presId="urn:microsoft.com/office/officeart/2005/8/layout/vList2"/>
    <dgm:cxn modelId="{8D8232C8-1953-4DA4-9651-33FEE688A2F0}" srcId="{792495D9-77E4-46C1-B65B-9EE95918679D}" destId="{4F9ED13B-D63E-4C4E-A0F2-F46B3C5C0BAC}" srcOrd="0" destOrd="0" parTransId="{F37F80A4-E150-4B7A-90CA-E473147892AB}" sibTransId="{D21C851D-8968-4AE3-B7C5-292F73C2A4BD}"/>
    <dgm:cxn modelId="{6C8793CB-E97C-4054-9C96-51CD9854AA92}" srcId="{792495D9-77E4-46C1-B65B-9EE95918679D}" destId="{7ECEC562-9AF3-4E23-8F0A-7D3B4809DF25}" srcOrd="2" destOrd="0" parTransId="{D54BE916-522F-4D22-8CD0-6B9860F9623E}" sibTransId="{A5084187-CA42-4381-95FA-AD16DD76C796}"/>
    <dgm:cxn modelId="{5C65A2D3-3413-4E21-90A0-78769B3A4676}" srcId="{792495D9-77E4-46C1-B65B-9EE95918679D}" destId="{EF396ABE-B151-4295-847C-FF84240FCBCA}" srcOrd="1" destOrd="0" parTransId="{A07313CD-DE53-4AA5-841B-770B2F9DB34B}" sibTransId="{4F93F642-0F73-4890-8973-E89646BCA78F}"/>
    <dgm:cxn modelId="{910498EF-FFE5-40DB-8ABF-B5350500BA5A}" type="presOf" srcId="{EF396ABE-B151-4295-847C-FF84240FCBCA}" destId="{5CE86099-E598-43E3-BC95-381A78A0D2E0}" srcOrd="0" destOrd="0" presId="urn:microsoft.com/office/officeart/2005/8/layout/vList2"/>
    <dgm:cxn modelId="{B386A106-ECFB-41B4-92BD-16130FF631A4}" type="presParOf" srcId="{4D04B457-AFA7-4B7E-9956-83C5311CC015}" destId="{F661AFE2-9064-46EC-9782-EA786D1C8C1E}" srcOrd="0" destOrd="0" presId="urn:microsoft.com/office/officeart/2005/8/layout/vList2"/>
    <dgm:cxn modelId="{EE9BC7E3-DF14-41A6-97E5-309A2A581C8A}" type="presParOf" srcId="{4D04B457-AFA7-4B7E-9956-83C5311CC015}" destId="{0495CC65-A885-4E42-9A51-18C0D26D6EA1}" srcOrd="1" destOrd="0" presId="urn:microsoft.com/office/officeart/2005/8/layout/vList2"/>
    <dgm:cxn modelId="{EAB93EED-D23A-44CD-9791-9B35B304B8A9}" type="presParOf" srcId="{4D04B457-AFA7-4B7E-9956-83C5311CC015}" destId="{5CE86099-E598-43E3-BC95-381A78A0D2E0}" srcOrd="2" destOrd="0" presId="urn:microsoft.com/office/officeart/2005/8/layout/vList2"/>
    <dgm:cxn modelId="{3DBD3CC3-817B-4BFF-813E-9A198D3BBC89}" type="presParOf" srcId="{4D04B457-AFA7-4B7E-9956-83C5311CC015}" destId="{4782F302-57BC-42D5-941D-71D88A781AD1}" srcOrd="3" destOrd="0" presId="urn:microsoft.com/office/officeart/2005/8/layout/vList2"/>
    <dgm:cxn modelId="{235732A1-71AA-42DE-8F1D-F3162AB16636}" type="presParOf" srcId="{4D04B457-AFA7-4B7E-9956-83C5311CC015}" destId="{2F5E5B04-7759-4590-917F-0C2E5B8F4E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2495D9-77E4-46C1-B65B-9EE95918679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4F9ED13B-D63E-4C4E-A0F2-F46B3C5C0BAC}">
      <dgm:prSet/>
      <dgm:spPr/>
      <dgm:t>
        <a:bodyPr/>
        <a:lstStyle/>
        <a:p>
          <a:r>
            <a:rPr lang="en-US" dirty="0"/>
            <a:t>Level 1- No Documentation Required</a:t>
          </a:r>
        </a:p>
      </dgm:t>
    </dgm:pt>
    <dgm:pt modelId="{F37F80A4-E150-4B7A-90CA-E473147892AB}" type="parTrans" cxnId="{8D8232C8-1953-4DA4-9651-33FEE688A2F0}">
      <dgm:prSet/>
      <dgm:spPr/>
      <dgm:t>
        <a:bodyPr/>
        <a:lstStyle/>
        <a:p>
          <a:endParaRPr lang="en-US"/>
        </a:p>
      </dgm:t>
    </dgm:pt>
    <dgm:pt modelId="{D21C851D-8968-4AE3-B7C5-292F73C2A4BD}" type="sibTrans" cxnId="{8D8232C8-1953-4DA4-9651-33FEE688A2F0}">
      <dgm:prSet/>
      <dgm:spPr/>
      <dgm:t>
        <a:bodyPr/>
        <a:lstStyle/>
        <a:p>
          <a:endParaRPr lang="en-US"/>
        </a:p>
      </dgm:t>
    </dgm:pt>
    <dgm:pt modelId="{EF396ABE-B151-4295-847C-FF84240FCBCA}">
      <dgm:prSet/>
      <dgm:spPr/>
      <dgm:t>
        <a:bodyPr/>
        <a:lstStyle/>
        <a:p>
          <a:r>
            <a:rPr lang="en-US" dirty="0"/>
            <a:t>Level 2- Payroll/Fringe, Subcontracts Required</a:t>
          </a:r>
        </a:p>
      </dgm:t>
    </dgm:pt>
    <dgm:pt modelId="{A07313CD-DE53-4AA5-841B-770B2F9DB34B}" type="parTrans" cxnId="{5C65A2D3-3413-4E21-90A0-78769B3A4676}">
      <dgm:prSet/>
      <dgm:spPr/>
      <dgm:t>
        <a:bodyPr/>
        <a:lstStyle/>
        <a:p>
          <a:endParaRPr lang="en-US"/>
        </a:p>
      </dgm:t>
    </dgm:pt>
    <dgm:pt modelId="{4F93F642-0F73-4890-8973-E89646BCA78F}" type="sibTrans" cxnId="{5C65A2D3-3413-4E21-90A0-78769B3A4676}">
      <dgm:prSet/>
      <dgm:spPr/>
      <dgm:t>
        <a:bodyPr/>
        <a:lstStyle/>
        <a:p>
          <a:endParaRPr lang="en-US"/>
        </a:p>
      </dgm:t>
    </dgm:pt>
    <dgm:pt modelId="{7ECEC562-9AF3-4E23-8F0A-7D3B4809DF25}">
      <dgm:prSet/>
      <dgm:spPr/>
      <dgm:t>
        <a:bodyPr/>
        <a:lstStyle/>
        <a:p>
          <a:r>
            <a:rPr lang="en-US" dirty="0"/>
            <a:t>Level 3- Payroll/Fringe, Travel, Subcontracts Required</a:t>
          </a:r>
        </a:p>
      </dgm:t>
    </dgm:pt>
    <dgm:pt modelId="{D54BE916-522F-4D22-8CD0-6B9860F9623E}" type="parTrans" cxnId="{6C8793CB-E97C-4054-9C96-51CD9854AA92}">
      <dgm:prSet/>
      <dgm:spPr/>
      <dgm:t>
        <a:bodyPr/>
        <a:lstStyle/>
        <a:p>
          <a:endParaRPr lang="en-US"/>
        </a:p>
      </dgm:t>
    </dgm:pt>
    <dgm:pt modelId="{A5084187-CA42-4381-95FA-AD16DD76C796}" type="sibTrans" cxnId="{6C8793CB-E97C-4054-9C96-51CD9854AA92}">
      <dgm:prSet/>
      <dgm:spPr/>
      <dgm:t>
        <a:bodyPr/>
        <a:lstStyle/>
        <a:p>
          <a:endParaRPr lang="en-US"/>
        </a:p>
      </dgm:t>
    </dgm:pt>
    <dgm:pt modelId="{4D04B457-AFA7-4B7E-9956-83C5311CC015}" type="pres">
      <dgm:prSet presAssocID="{792495D9-77E4-46C1-B65B-9EE95918679D}" presName="linear" presStyleCnt="0">
        <dgm:presLayoutVars>
          <dgm:animLvl val="lvl"/>
          <dgm:resizeHandles val="exact"/>
        </dgm:presLayoutVars>
      </dgm:prSet>
      <dgm:spPr/>
    </dgm:pt>
    <dgm:pt modelId="{F661AFE2-9064-46EC-9782-EA786D1C8C1E}" type="pres">
      <dgm:prSet presAssocID="{4F9ED13B-D63E-4C4E-A0F2-F46B3C5C0BAC}" presName="parentText" presStyleLbl="node1" presStyleIdx="0" presStyleCnt="3" custLinFactNeighborX="177">
        <dgm:presLayoutVars>
          <dgm:chMax val="0"/>
          <dgm:bulletEnabled val="1"/>
        </dgm:presLayoutVars>
      </dgm:prSet>
      <dgm:spPr/>
    </dgm:pt>
    <dgm:pt modelId="{0495CC65-A885-4E42-9A51-18C0D26D6EA1}" type="pres">
      <dgm:prSet presAssocID="{D21C851D-8968-4AE3-B7C5-292F73C2A4BD}" presName="spacer" presStyleCnt="0"/>
      <dgm:spPr/>
    </dgm:pt>
    <dgm:pt modelId="{5CE86099-E598-43E3-BC95-381A78A0D2E0}" type="pres">
      <dgm:prSet presAssocID="{EF396ABE-B151-4295-847C-FF84240FCBCA}" presName="parentText" presStyleLbl="node1" presStyleIdx="1" presStyleCnt="3">
        <dgm:presLayoutVars>
          <dgm:chMax val="0"/>
          <dgm:bulletEnabled val="1"/>
        </dgm:presLayoutVars>
      </dgm:prSet>
      <dgm:spPr/>
    </dgm:pt>
    <dgm:pt modelId="{4782F302-57BC-42D5-941D-71D88A781AD1}" type="pres">
      <dgm:prSet presAssocID="{4F93F642-0F73-4890-8973-E89646BCA78F}" presName="spacer" presStyleCnt="0"/>
      <dgm:spPr/>
    </dgm:pt>
    <dgm:pt modelId="{2F5E5B04-7759-4590-917F-0C2E5B8F4E05}" type="pres">
      <dgm:prSet presAssocID="{7ECEC562-9AF3-4E23-8F0A-7D3B4809DF25}" presName="parentText" presStyleLbl="node1" presStyleIdx="2" presStyleCnt="3">
        <dgm:presLayoutVars>
          <dgm:chMax val="0"/>
          <dgm:bulletEnabled val="1"/>
        </dgm:presLayoutVars>
      </dgm:prSet>
      <dgm:spPr/>
    </dgm:pt>
  </dgm:ptLst>
  <dgm:cxnLst>
    <dgm:cxn modelId="{88F1AC66-5857-422E-BB69-CDE23258E91A}" type="presOf" srcId="{792495D9-77E4-46C1-B65B-9EE95918679D}" destId="{4D04B457-AFA7-4B7E-9956-83C5311CC015}" srcOrd="0" destOrd="0" presId="urn:microsoft.com/office/officeart/2005/8/layout/vList2"/>
    <dgm:cxn modelId="{78449070-6098-40FF-A5F1-4867E07518F6}" type="presOf" srcId="{4F9ED13B-D63E-4C4E-A0F2-F46B3C5C0BAC}" destId="{F661AFE2-9064-46EC-9782-EA786D1C8C1E}" srcOrd="0" destOrd="0" presId="urn:microsoft.com/office/officeart/2005/8/layout/vList2"/>
    <dgm:cxn modelId="{8AC239A4-BB98-4756-B4B9-C9CE257B3243}" type="presOf" srcId="{7ECEC562-9AF3-4E23-8F0A-7D3B4809DF25}" destId="{2F5E5B04-7759-4590-917F-0C2E5B8F4E05}" srcOrd="0" destOrd="0" presId="urn:microsoft.com/office/officeart/2005/8/layout/vList2"/>
    <dgm:cxn modelId="{8D8232C8-1953-4DA4-9651-33FEE688A2F0}" srcId="{792495D9-77E4-46C1-B65B-9EE95918679D}" destId="{4F9ED13B-D63E-4C4E-A0F2-F46B3C5C0BAC}" srcOrd="0" destOrd="0" parTransId="{F37F80A4-E150-4B7A-90CA-E473147892AB}" sibTransId="{D21C851D-8968-4AE3-B7C5-292F73C2A4BD}"/>
    <dgm:cxn modelId="{6C8793CB-E97C-4054-9C96-51CD9854AA92}" srcId="{792495D9-77E4-46C1-B65B-9EE95918679D}" destId="{7ECEC562-9AF3-4E23-8F0A-7D3B4809DF25}" srcOrd="2" destOrd="0" parTransId="{D54BE916-522F-4D22-8CD0-6B9860F9623E}" sibTransId="{A5084187-CA42-4381-95FA-AD16DD76C796}"/>
    <dgm:cxn modelId="{5C65A2D3-3413-4E21-90A0-78769B3A4676}" srcId="{792495D9-77E4-46C1-B65B-9EE95918679D}" destId="{EF396ABE-B151-4295-847C-FF84240FCBCA}" srcOrd="1" destOrd="0" parTransId="{A07313CD-DE53-4AA5-841B-770B2F9DB34B}" sibTransId="{4F93F642-0F73-4890-8973-E89646BCA78F}"/>
    <dgm:cxn modelId="{910498EF-FFE5-40DB-8ABF-B5350500BA5A}" type="presOf" srcId="{EF396ABE-B151-4295-847C-FF84240FCBCA}" destId="{5CE86099-E598-43E3-BC95-381A78A0D2E0}" srcOrd="0" destOrd="0" presId="urn:microsoft.com/office/officeart/2005/8/layout/vList2"/>
    <dgm:cxn modelId="{B386A106-ECFB-41B4-92BD-16130FF631A4}" type="presParOf" srcId="{4D04B457-AFA7-4B7E-9956-83C5311CC015}" destId="{F661AFE2-9064-46EC-9782-EA786D1C8C1E}" srcOrd="0" destOrd="0" presId="urn:microsoft.com/office/officeart/2005/8/layout/vList2"/>
    <dgm:cxn modelId="{EE9BC7E3-DF14-41A6-97E5-309A2A581C8A}" type="presParOf" srcId="{4D04B457-AFA7-4B7E-9956-83C5311CC015}" destId="{0495CC65-A885-4E42-9A51-18C0D26D6EA1}" srcOrd="1" destOrd="0" presId="urn:microsoft.com/office/officeart/2005/8/layout/vList2"/>
    <dgm:cxn modelId="{EAB93EED-D23A-44CD-9791-9B35B304B8A9}" type="presParOf" srcId="{4D04B457-AFA7-4B7E-9956-83C5311CC015}" destId="{5CE86099-E598-43E3-BC95-381A78A0D2E0}" srcOrd="2" destOrd="0" presId="urn:microsoft.com/office/officeart/2005/8/layout/vList2"/>
    <dgm:cxn modelId="{3DBD3CC3-817B-4BFF-813E-9A198D3BBC89}" type="presParOf" srcId="{4D04B457-AFA7-4B7E-9956-83C5311CC015}" destId="{4782F302-57BC-42D5-941D-71D88A781AD1}" srcOrd="3" destOrd="0" presId="urn:microsoft.com/office/officeart/2005/8/layout/vList2"/>
    <dgm:cxn modelId="{235732A1-71AA-42DE-8F1D-F3162AB16636}" type="presParOf" srcId="{4D04B457-AFA7-4B7E-9956-83C5311CC015}" destId="{2F5E5B04-7759-4590-917F-0C2E5B8F4E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20512-1EAE-47B3-B9B2-9D1361D4DC2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8EBADD15-E582-452B-AC6C-55F1D946A582}">
      <dgm:prSet phldrT="[Text]" custT="1"/>
      <dgm:spPr/>
      <dgm:t>
        <a:bodyPr/>
        <a:lstStyle/>
        <a:p>
          <a:r>
            <a:rPr lang="en-US" sz="2400" b="1" dirty="0"/>
            <a:t>Results of OAT </a:t>
          </a:r>
        </a:p>
        <a:p>
          <a:r>
            <a:rPr lang="en-US" sz="2400" b="1" dirty="0"/>
            <a:t>(Year 1 of RFP)</a:t>
          </a:r>
        </a:p>
      </dgm:t>
    </dgm:pt>
    <dgm:pt modelId="{A33BAA47-4149-444B-829F-29AF9645E911}" type="parTrans" cxnId="{4822371B-FDF4-4424-AC28-47E2D869CA84}">
      <dgm:prSet/>
      <dgm:spPr/>
      <dgm:t>
        <a:bodyPr/>
        <a:lstStyle/>
        <a:p>
          <a:endParaRPr lang="en-US"/>
        </a:p>
      </dgm:t>
    </dgm:pt>
    <dgm:pt modelId="{B4000EB4-574B-4895-8858-93E9D6172924}" type="sibTrans" cxnId="{4822371B-FDF4-4424-AC28-47E2D869CA84}">
      <dgm:prSet/>
      <dgm:spPr>
        <a:solidFill>
          <a:srgbClr val="FFC000"/>
        </a:solidFill>
      </dgm:spPr>
      <dgm:t>
        <a:bodyPr/>
        <a:lstStyle/>
        <a:p>
          <a:endParaRPr lang="en-US"/>
        </a:p>
      </dgm:t>
    </dgm:pt>
    <dgm:pt modelId="{F4E9D825-90F5-44DB-A4AC-6736582EB9E7}">
      <dgm:prSet phldrT="[Text]" custT="1"/>
      <dgm:spPr/>
      <dgm:t>
        <a:bodyPr/>
        <a:lstStyle/>
        <a:p>
          <a:r>
            <a:rPr lang="en-US" sz="2400" b="1" dirty="0"/>
            <a:t>Knowledge of Subgrantee Needs</a:t>
          </a:r>
        </a:p>
      </dgm:t>
    </dgm:pt>
    <dgm:pt modelId="{619FF21D-7E74-4E93-A2FB-A96431D16C33}" type="parTrans" cxnId="{3E5277BA-766A-4D74-9CFC-CD706FFFFC52}">
      <dgm:prSet/>
      <dgm:spPr/>
      <dgm:t>
        <a:bodyPr/>
        <a:lstStyle/>
        <a:p>
          <a:endParaRPr lang="en-US"/>
        </a:p>
      </dgm:t>
    </dgm:pt>
    <dgm:pt modelId="{EBF29968-D199-458D-9ADF-30B6EF799CC4}" type="sibTrans" cxnId="{3E5277BA-766A-4D74-9CFC-CD706FFFFC52}">
      <dgm:prSet/>
      <dgm:spPr>
        <a:solidFill>
          <a:srgbClr val="FFC000"/>
        </a:solidFill>
      </dgm:spPr>
      <dgm:t>
        <a:bodyPr/>
        <a:lstStyle/>
        <a:p>
          <a:endParaRPr lang="en-US"/>
        </a:p>
      </dgm:t>
    </dgm:pt>
    <dgm:pt modelId="{7C4FEFD9-9FD9-4DA7-88A0-3D86E1581124}">
      <dgm:prSet phldrT="[Text]" custT="1"/>
      <dgm:spPr/>
      <dgm:t>
        <a:bodyPr/>
        <a:lstStyle/>
        <a:p>
          <a:r>
            <a:rPr lang="en-US" sz="2400" b="1" dirty="0"/>
            <a:t>Historical Monitoring by CDVSA</a:t>
          </a:r>
        </a:p>
      </dgm:t>
    </dgm:pt>
    <dgm:pt modelId="{A41A1FCC-4C09-482B-9995-13CF609178F9}" type="parTrans" cxnId="{B4899AE6-C476-416D-B410-A1A335E8AB89}">
      <dgm:prSet/>
      <dgm:spPr/>
      <dgm:t>
        <a:bodyPr/>
        <a:lstStyle/>
        <a:p>
          <a:endParaRPr lang="en-US"/>
        </a:p>
      </dgm:t>
    </dgm:pt>
    <dgm:pt modelId="{4633DA75-6021-4D6F-9C97-7C8291F48710}" type="sibTrans" cxnId="{B4899AE6-C476-416D-B410-A1A335E8AB89}">
      <dgm:prSet/>
      <dgm:spPr>
        <a:solidFill>
          <a:srgbClr val="FFC000"/>
        </a:solidFill>
      </dgm:spPr>
      <dgm:t>
        <a:bodyPr/>
        <a:lstStyle/>
        <a:p>
          <a:endParaRPr lang="en-US"/>
        </a:p>
      </dgm:t>
    </dgm:pt>
    <dgm:pt modelId="{EEB4562B-3B13-42D4-904E-3E641B48E311}">
      <dgm:prSet phldrT="[Text]" custT="1"/>
      <dgm:spPr/>
      <dgm:t>
        <a:bodyPr/>
        <a:lstStyle/>
        <a:p>
          <a:r>
            <a:rPr lang="en-US" sz="2400" b="1" dirty="0"/>
            <a:t>Year &amp; Quarter of Onsite Visit</a:t>
          </a:r>
        </a:p>
      </dgm:t>
    </dgm:pt>
    <dgm:pt modelId="{D32E91E5-33CD-47F7-92B4-B1688E5593D6}" type="parTrans" cxnId="{39180237-232E-4340-960E-9376C64B4D84}">
      <dgm:prSet/>
      <dgm:spPr/>
      <dgm:t>
        <a:bodyPr/>
        <a:lstStyle/>
        <a:p>
          <a:endParaRPr lang="en-US"/>
        </a:p>
      </dgm:t>
    </dgm:pt>
    <dgm:pt modelId="{C372F527-3F85-483B-834F-FE8B461ABC1C}" type="sibTrans" cxnId="{39180237-232E-4340-960E-9376C64B4D84}">
      <dgm:prSet/>
      <dgm:spPr/>
      <dgm:t>
        <a:bodyPr/>
        <a:lstStyle/>
        <a:p>
          <a:endParaRPr lang="en-US"/>
        </a:p>
      </dgm:t>
    </dgm:pt>
    <dgm:pt modelId="{9E736581-F659-4B1C-81F6-9F061FDB43C2}" type="pres">
      <dgm:prSet presAssocID="{8FA20512-1EAE-47B3-B9B2-9D1361D4DC24}" presName="Name0" presStyleCnt="0">
        <dgm:presLayoutVars>
          <dgm:dir/>
          <dgm:resizeHandles val="exact"/>
        </dgm:presLayoutVars>
      </dgm:prSet>
      <dgm:spPr/>
    </dgm:pt>
    <dgm:pt modelId="{49E99657-54AB-4893-A875-D4EDCDA06BE9}" type="pres">
      <dgm:prSet presAssocID="{8EBADD15-E582-452B-AC6C-55F1D946A582}" presName="node" presStyleLbl="node1" presStyleIdx="0" presStyleCnt="4">
        <dgm:presLayoutVars>
          <dgm:bulletEnabled val="1"/>
        </dgm:presLayoutVars>
      </dgm:prSet>
      <dgm:spPr/>
    </dgm:pt>
    <dgm:pt modelId="{88CC2970-5570-4670-A347-371BD8254E2B}" type="pres">
      <dgm:prSet presAssocID="{B4000EB4-574B-4895-8858-93E9D6172924}" presName="sibTrans" presStyleLbl="sibTrans2D1" presStyleIdx="0" presStyleCnt="3"/>
      <dgm:spPr/>
    </dgm:pt>
    <dgm:pt modelId="{1B2E67F8-C272-40EE-B45B-0E203C2D68C0}" type="pres">
      <dgm:prSet presAssocID="{B4000EB4-574B-4895-8858-93E9D6172924}" presName="connectorText" presStyleLbl="sibTrans2D1" presStyleIdx="0" presStyleCnt="3"/>
      <dgm:spPr/>
    </dgm:pt>
    <dgm:pt modelId="{51357291-4B39-42B0-A456-0FDA434F7398}" type="pres">
      <dgm:prSet presAssocID="{F4E9D825-90F5-44DB-A4AC-6736582EB9E7}" presName="node" presStyleLbl="node1" presStyleIdx="1" presStyleCnt="4" custLinFactNeighborX="5592" custLinFactNeighborY="852">
        <dgm:presLayoutVars>
          <dgm:bulletEnabled val="1"/>
        </dgm:presLayoutVars>
      </dgm:prSet>
      <dgm:spPr/>
    </dgm:pt>
    <dgm:pt modelId="{4FE325C9-2387-4CA8-8C2B-8D1E7C9AD266}" type="pres">
      <dgm:prSet presAssocID="{EBF29968-D199-458D-9ADF-30B6EF799CC4}" presName="sibTrans" presStyleLbl="sibTrans2D1" presStyleIdx="1" presStyleCnt="3"/>
      <dgm:spPr/>
    </dgm:pt>
    <dgm:pt modelId="{674C3881-FC0A-4756-8299-3C9E0F377C7E}" type="pres">
      <dgm:prSet presAssocID="{EBF29968-D199-458D-9ADF-30B6EF799CC4}" presName="connectorText" presStyleLbl="sibTrans2D1" presStyleIdx="1" presStyleCnt="3"/>
      <dgm:spPr/>
    </dgm:pt>
    <dgm:pt modelId="{945CBB96-A60B-4D70-909F-885B88858693}" type="pres">
      <dgm:prSet presAssocID="{7C4FEFD9-9FD9-4DA7-88A0-3D86E1581124}" presName="node" presStyleLbl="node1" presStyleIdx="2" presStyleCnt="4">
        <dgm:presLayoutVars>
          <dgm:bulletEnabled val="1"/>
        </dgm:presLayoutVars>
      </dgm:prSet>
      <dgm:spPr/>
    </dgm:pt>
    <dgm:pt modelId="{A2F49E88-29BD-42A4-8DF1-7DCB082EE528}" type="pres">
      <dgm:prSet presAssocID="{4633DA75-6021-4D6F-9C97-7C8291F48710}" presName="sibTrans" presStyleLbl="sibTrans2D1" presStyleIdx="2" presStyleCnt="3"/>
      <dgm:spPr>
        <a:prstGeom prst="mathEqual">
          <a:avLst/>
        </a:prstGeom>
      </dgm:spPr>
    </dgm:pt>
    <dgm:pt modelId="{6E54B856-21AC-4B6D-88C8-63AA927673B4}" type="pres">
      <dgm:prSet presAssocID="{4633DA75-6021-4D6F-9C97-7C8291F48710}" presName="connectorText" presStyleLbl="sibTrans2D1" presStyleIdx="2" presStyleCnt="3"/>
      <dgm:spPr/>
    </dgm:pt>
    <dgm:pt modelId="{E5D8023F-A5DC-475A-ADE3-0B8AFDB5AA92}" type="pres">
      <dgm:prSet presAssocID="{EEB4562B-3B13-42D4-904E-3E641B48E311}" presName="node" presStyleLbl="node1" presStyleIdx="3" presStyleCnt="4">
        <dgm:presLayoutVars>
          <dgm:bulletEnabled val="1"/>
        </dgm:presLayoutVars>
      </dgm:prSet>
      <dgm:spPr/>
    </dgm:pt>
  </dgm:ptLst>
  <dgm:cxnLst>
    <dgm:cxn modelId="{16B20A05-DB2A-4E42-B401-1975E787811B}" type="presOf" srcId="{EBF29968-D199-458D-9ADF-30B6EF799CC4}" destId="{674C3881-FC0A-4756-8299-3C9E0F377C7E}" srcOrd="1" destOrd="0" presId="urn:microsoft.com/office/officeart/2005/8/layout/process1"/>
    <dgm:cxn modelId="{522DE206-534C-43F0-8E9A-9223D285EF95}" type="presOf" srcId="{B4000EB4-574B-4895-8858-93E9D6172924}" destId="{88CC2970-5570-4670-A347-371BD8254E2B}" srcOrd="0" destOrd="0" presId="urn:microsoft.com/office/officeart/2005/8/layout/process1"/>
    <dgm:cxn modelId="{25F87815-612B-4586-9DA6-CBC54A14CA22}" type="presOf" srcId="{4633DA75-6021-4D6F-9C97-7C8291F48710}" destId="{A2F49E88-29BD-42A4-8DF1-7DCB082EE528}" srcOrd="0" destOrd="0" presId="urn:microsoft.com/office/officeart/2005/8/layout/process1"/>
    <dgm:cxn modelId="{4822371B-FDF4-4424-AC28-47E2D869CA84}" srcId="{8FA20512-1EAE-47B3-B9B2-9D1361D4DC24}" destId="{8EBADD15-E582-452B-AC6C-55F1D946A582}" srcOrd="0" destOrd="0" parTransId="{A33BAA47-4149-444B-829F-29AF9645E911}" sibTransId="{B4000EB4-574B-4895-8858-93E9D6172924}"/>
    <dgm:cxn modelId="{39180237-232E-4340-960E-9376C64B4D84}" srcId="{8FA20512-1EAE-47B3-B9B2-9D1361D4DC24}" destId="{EEB4562B-3B13-42D4-904E-3E641B48E311}" srcOrd="3" destOrd="0" parTransId="{D32E91E5-33CD-47F7-92B4-B1688E5593D6}" sibTransId="{C372F527-3F85-483B-834F-FE8B461ABC1C}"/>
    <dgm:cxn modelId="{92B9B137-7F36-45FE-8E64-E0D16AE7428E}" type="presOf" srcId="{B4000EB4-574B-4895-8858-93E9D6172924}" destId="{1B2E67F8-C272-40EE-B45B-0E203C2D68C0}" srcOrd="1" destOrd="0" presId="urn:microsoft.com/office/officeart/2005/8/layout/process1"/>
    <dgm:cxn modelId="{814BFB61-8AC1-4370-97CB-D5C5AB751FF3}" type="presOf" srcId="{EBF29968-D199-458D-9ADF-30B6EF799CC4}" destId="{4FE325C9-2387-4CA8-8C2B-8D1E7C9AD266}" srcOrd="0" destOrd="0" presId="urn:microsoft.com/office/officeart/2005/8/layout/process1"/>
    <dgm:cxn modelId="{F4C0B86C-5BE5-4F2C-AC2D-262E85E0D3C5}" type="presOf" srcId="{4633DA75-6021-4D6F-9C97-7C8291F48710}" destId="{6E54B856-21AC-4B6D-88C8-63AA927673B4}" srcOrd="1" destOrd="0" presId="urn:microsoft.com/office/officeart/2005/8/layout/process1"/>
    <dgm:cxn modelId="{744E0F72-2481-4639-BBE4-3D6BE53B83F5}" type="presOf" srcId="{8FA20512-1EAE-47B3-B9B2-9D1361D4DC24}" destId="{9E736581-F659-4B1C-81F6-9F061FDB43C2}" srcOrd="0" destOrd="0" presId="urn:microsoft.com/office/officeart/2005/8/layout/process1"/>
    <dgm:cxn modelId="{5C09CE7A-A04B-44E8-8601-EC7E84C2F3E5}" type="presOf" srcId="{8EBADD15-E582-452B-AC6C-55F1D946A582}" destId="{49E99657-54AB-4893-A875-D4EDCDA06BE9}" srcOrd="0" destOrd="0" presId="urn:microsoft.com/office/officeart/2005/8/layout/process1"/>
    <dgm:cxn modelId="{218AFF7E-2D8C-410B-9850-EA837015054C}" type="presOf" srcId="{EEB4562B-3B13-42D4-904E-3E641B48E311}" destId="{E5D8023F-A5DC-475A-ADE3-0B8AFDB5AA92}" srcOrd="0" destOrd="0" presId="urn:microsoft.com/office/officeart/2005/8/layout/process1"/>
    <dgm:cxn modelId="{C5148AB9-65EF-4D85-8D3D-410866349352}" type="presOf" srcId="{7C4FEFD9-9FD9-4DA7-88A0-3D86E1581124}" destId="{945CBB96-A60B-4D70-909F-885B88858693}" srcOrd="0" destOrd="0" presId="urn:microsoft.com/office/officeart/2005/8/layout/process1"/>
    <dgm:cxn modelId="{3E5277BA-766A-4D74-9CFC-CD706FFFFC52}" srcId="{8FA20512-1EAE-47B3-B9B2-9D1361D4DC24}" destId="{F4E9D825-90F5-44DB-A4AC-6736582EB9E7}" srcOrd="1" destOrd="0" parTransId="{619FF21D-7E74-4E93-A2FB-A96431D16C33}" sibTransId="{EBF29968-D199-458D-9ADF-30B6EF799CC4}"/>
    <dgm:cxn modelId="{F703F4BF-F810-4A61-A16D-A6EA9DF9248F}" type="presOf" srcId="{F4E9D825-90F5-44DB-A4AC-6736582EB9E7}" destId="{51357291-4B39-42B0-A456-0FDA434F7398}" srcOrd="0" destOrd="0" presId="urn:microsoft.com/office/officeart/2005/8/layout/process1"/>
    <dgm:cxn modelId="{B4899AE6-C476-416D-B410-A1A335E8AB89}" srcId="{8FA20512-1EAE-47B3-B9B2-9D1361D4DC24}" destId="{7C4FEFD9-9FD9-4DA7-88A0-3D86E1581124}" srcOrd="2" destOrd="0" parTransId="{A41A1FCC-4C09-482B-9995-13CF609178F9}" sibTransId="{4633DA75-6021-4D6F-9C97-7C8291F48710}"/>
    <dgm:cxn modelId="{F971B9EF-141F-4623-930D-5E758B7A93B6}" type="presParOf" srcId="{9E736581-F659-4B1C-81F6-9F061FDB43C2}" destId="{49E99657-54AB-4893-A875-D4EDCDA06BE9}" srcOrd="0" destOrd="0" presId="urn:microsoft.com/office/officeart/2005/8/layout/process1"/>
    <dgm:cxn modelId="{AF1D3FBB-29F8-47D5-9332-7C65F55093AC}" type="presParOf" srcId="{9E736581-F659-4B1C-81F6-9F061FDB43C2}" destId="{88CC2970-5570-4670-A347-371BD8254E2B}" srcOrd="1" destOrd="0" presId="urn:microsoft.com/office/officeart/2005/8/layout/process1"/>
    <dgm:cxn modelId="{D447E947-E949-48ED-83E2-4965FC0C26A7}" type="presParOf" srcId="{88CC2970-5570-4670-A347-371BD8254E2B}" destId="{1B2E67F8-C272-40EE-B45B-0E203C2D68C0}" srcOrd="0" destOrd="0" presId="urn:microsoft.com/office/officeart/2005/8/layout/process1"/>
    <dgm:cxn modelId="{4861BBA7-7873-4C2B-891C-5FAF6D9B471A}" type="presParOf" srcId="{9E736581-F659-4B1C-81F6-9F061FDB43C2}" destId="{51357291-4B39-42B0-A456-0FDA434F7398}" srcOrd="2" destOrd="0" presId="urn:microsoft.com/office/officeart/2005/8/layout/process1"/>
    <dgm:cxn modelId="{08EDA824-741A-4F8A-B929-219C150CAFC6}" type="presParOf" srcId="{9E736581-F659-4B1C-81F6-9F061FDB43C2}" destId="{4FE325C9-2387-4CA8-8C2B-8D1E7C9AD266}" srcOrd="3" destOrd="0" presId="urn:microsoft.com/office/officeart/2005/8/layout/process1"/>
    <dgm:cxn modelId="{361B210B-50D0-4E5C-82C9-424C326C2620}" type="presParOf" srcId="{4FE325C9-2387-4CA8-8C2B-8D1E7C9AD266}" destId="{674C3881-FC0A-4756-8299-3C9E0F377C7E}" srcOrd="0" destOrd="0" presId="urn:microsoft.com/office/officeart/2005/8/layout/process1"/>
    <dgm:cxn modelId="{FE8FD681-5EFB-4962-B651-859317DA029C}" type="presParOf" srcId="{9E736581-F659-4B1C-81F6-9F061FDB43C2}" destId="{945CBB96-A60B-4D70-909F-885B88858693}" srcOrd="4" destOrd="0" presId="urn:microsoft.com/office/officeart/2005/8/layout/process1"/>
    <dgm:cxn modelId="{8DE68067-A400-479E-910E-810FCFA27CDF}" type="presParOf" srcId="{9E736581-F659-4B1C-81F6-9F061FDB43C2}" destId="{A2F49E88-29BD-42A4-8DF1-7DCB082EE528}" srcOrd="5" destOrd="0" presId="urn:microsoft.com/office/officeart/2005/8/layout/process1"/>
    <dgm:cxn modelId="{9691EC1B-C646-422D-BB2C-5402ABF9AD72}" type="presParOf" srcId="{A2F49E88-29BD-42A4-8DF1-7DCB082EE528}" destId="{6E54B856-21AC-4B6D-88C8-63AA927673B4}" srcOrd="0" destOrd="0" presId="urn:microsoft.com/office/officeart/2005/8/layout/process1"/>
    <dgm:cxn modelId="{E1D5E270-7C69-4303-9CF5-6D841A20F9A1}" type="presParOf" srcId="{9E736581-F659-4B1C-81F6-9F061FDB43C2}" destId="{E5D8023F-A5DC-475A-ADE3-0B8AFDB5AA9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92495D9-77E4-46C1-B65B-9EE95918679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4F9ED13B-D63E-4C4E-A0F2-F46B3C5C0BAC}">
      <dgm:prSet/>
      <dgm:spPr/>
      <dgm:t>
        <a:bodyPr/>
        <a:lstStyle/>
        <a:p>
          <a:r>
            <a:rPr lang="en-US" dirty="0"/>
            <a:t>Level 1- Every Three Years</a:t>
          </a:r>
        </a:p>
      </dgm:t>
    </dgm:pt>
    <dgm:pt modelId="{F37F80A4-E150-4B7A-90CA-E473147892AB}" type="parTrans" cxnId="{8D8232C8-1953-4DA4-9651-33FEE688A2F0}">
      <dgm:prSet/>
      <dgm:spPr/>
      <dgm:t>
        <a:bodyPr/>
        <a:lstStyle/>
        <a:p>
          <a:endParaRPr lang="en-US"/>
        </a:p>
      </dgm:t>
    </dgm:pt>
    <dgm:pt modelId="{D21C851D-8968-4AE3-B7C5-292F73C2A4BD}" type="sibTrans" cxnId="{8D8232C8-1953-4DA4-9651-33FEE688A2F0}">
      <dgm:prSet/>
      <dgm:spPr/>
      <dgm:t>
        <a:bodyPr/>
        <a:lstStyle/>
        <a:p>
          <a:endParaRPr lang="en-US"/>
        </a:p>
      </dgm:t>
    </dgm:pt>
    <dgm:pt modelId="{EF396ABE-B151-4295-847C-FF84240FCBCA}">
      <dgm:prSet/>
      <dgm:spPr/>
      <dgm:t>
        <a:bodyPr/>
        <a:lstStyle/>
        <a:p>
          <a:r>
            <a:rPr lang="en-US" dirty="0"/>
            <a:t>Level 2- Every Three Years</a:t>
          </a:r>
        </a:p>
      </dgm:t>
    </dgm:pt>
    <dgm:pt modelId="{A07313CD-DE53-4AA5-841B-770B2F9DB34B}" type="parTrans" cxnId="{5C65A2D3-3413-4E21-90A0-78769B3A4676}">
      <dgm:prSet/>
      <dgm:spPr/>
      <dgm:t>
        <a:bodyPr/>
        <a:lstStyle/>
        <a:p>
          <a:endParaRPr lang="en-US"/>
        </a:p>
      </dgm:t>
    </dgm:pt>
    <dgm:pt modelId="{4F93F642-0F73-4890-8973-E89646BCA78F}" type="sibTrans" cxnId="{5C65A2D3-3413-4E21-90A0-78769B3A4676}">
      <dgm:prSet/>
      <dgm:spPr/>
      <dgm:t>
        <a:bodyPr/>
        <a:lstStyle/>
        <a:p>
          <a:endParaRPr lang="en-US"/>
        </a:p>
      </dgm:t>
    </dgm:pt>
    <dgm:pt modelId="{7ECEC562-9AF3-4E23-8F0A-7D3B4809DF25}">
      <dgm:prSet/>
      <dgm:spPr/>
      <dgm:t>
        <a:bodyPr/>
        <a:lstStyle/>
        <a:p>
          <a:r>
            <a:rPr lang="en-US" dirty="0"/>
            <a:t>Level 3- Every Two Years</a:t>
          </a:r>
        </a:p>
      </dgm:t>
    </dgm:pt>
    <dgm:pt modelId="{D54BE916-522F-4D22-8CD0-6B9860F9623E}" type="parTrans" cxnId="{6C8793CB-E97C-4054-9C96-51CD9854AA92}">
      <dgm:prSet/>
      <dgm:spPr/>
      <dgm:t>
        <a:bodyPr/>
        <a:lstStyle/>
        <a:p>
          <a:endParaRPr lang="en-US"/>
        </a:p>
      </dgm:t>
    </dgm:pt>
    <dgm:pt modelId="{A5084187-CA42-4381-95FA-AD16DD76C796}" type="sibTrans" cxnId="{6C8793CB-E97C-4054-9C96-51CD9854AA92}">
      <dgm:prSet/>
      <dgm:spPr/>
      <dgm:t>
        <a:bodyPr/>
        <a:lstStyle/>
        <a:p>
          <a:endParaRPr lang="en-US"/>
        </a:p>
      </dgm:t>
    </dgm:pt>
    <dgm:pt modelId="{4D04B457-AFA7-4B7E-9956-83C5311CC015}" type="pres">
      <dgm:prSet presAssocID="{792495D9-77E4-46C1-B65B-9EE95918679D}" presName="linear" presStyleCnt="0">
        <dgm:presLayoutVars>
          <dgm:animLvl val="lvl"/>
          <dgm:resizeHandles val="exact"/>
        </dgm:presLayoutVars>
      </dgm:prSet>
      <dgm:spPr/>
    </dgm:pt>
    <dgm:pt modelId="{F661AFE2-9064-46EC-9782-EA786D1C8C1E}" type="pres">
      <dgm:prSet presAssocID="{4F9ED13B-D63E-4C4E-A0F2-F46B3C5C0BAC}" presName="parentText" presStyleLbl="node1" presStyleIdx="0" presStyleCnt="3" custLinFactNeighborX="177">
        <dgm:presLayoutVars>
          <dgm:chMax val="0"/>
          <dgm:bulletEnabled val="1"/>
        </dgm:presLayoutVars>
      </dgm:prSet>
      <dgm:spPr/>
    </dgm:pt>
    <dgm:pt modelId="{0495CC65-A885-4E42-9A51-18C0D26D6EA1}" type="pres">
      <dgm:prSet presAssocID="{D21C851D-8968-4AE3-B7C5-292F73C2A4BD}" presName="spacer" presStyleCnt="0"/>
      <dgm:spPr/>
    </dgm:pt>
    <dgm:pt modelId="{5CE86099-E598-43E3-BC95-381A78A0D2E0}" type="pres">
      <dgm:prSet presAssocID="{EF396ABE-B151-4295-847C-FF84240FCBCA}" presName="parentText" presStyleLbl="node1" presStyleIdx="1" presStyleCnt="3">
        <dgm:presLayoutVars>
          <dgm:chMax val="0"/>
          <dgm:bulletEnabled val="1"/>
        </dgm:presLayoutVars>
      </dgm:prSet>
      <dgm:spPr/>
    </dgm:pt>
    <dgm:pt modelId="{4782F302-57BC-42D5-941D-71D88A781AD1}" type="pres">
      <dgm:prSet presAssocID="{4F93F642-0F73-4890-8973-E89646BCA78F}" presName="spacer" presStyleCnt="0"/>
      <dgm:spPr/>
    </dgm:pt>
    <dgm:pt modelId="{2F5E5B04-7759-4590-917F-0C2E5B8F4E05}" type="pres">
      <dgm:prSet presAssocID="{7ECEC562-9AF3-4E23-8F0A-7D3B4809DF25}" presName="parentText" presStyleLbl="node1" presStyleIdx="2" presStyleCnt="3">
        <dgm:presLayoutVars>
          <dgm:chMax val="0"/>
          <dgm:bulletEnabled val="1"/>
        </dgm:presLayoutVars>
      </dgm:prSet>
      <dgm:spPr/>
    </dgm:pt>
  </dgm:ptLst>
  <dgm:cxnLst>
    <dgm:cxn modelId="{88F1AC66-5857-422E-BB69-CDE23258E91A}" type="presOf" srcId="{792495D9-77E4-46C1-B65B-9EE95918679D}" destId="{4D04B457-AFA7-4B7E-9956-83C5311CC015}" srcOrd="0" destOrd="0" presId="urn:microsoft.com/office/officeart/2005/8/layout/vList2"/>
    <dgm:cxn modelId="{78449070-6098-40FF-A5F1-4867E07518F6}" type="presOf" srcId="{4F9ED13B-D63E-4C4E-A0F2-F46B3C5C0BAC}" destId="{F661AFE2-9064-46EC-9782-EA786D1C8C1E}" srcOrd="0" destOrd="0" presId="urn:microsoft.com/office/officeart/2005/8/layout/vList2"/>
    <dgm:cxn modelId="{8AC239A4-BB98-4756-B4B9-C9CE257B3243}" type="presOf" srcId="{7ECEC562-9AF3-4E23-8F0A-7D3B4809DF25}" destId="{2F5E5B04-7759-4590-917F-0C2E5B8F4E05}" srcOrd="0" destOrd="0" presId="urn:microsoft.com/office/officeart/2005/8/layout/vList2"/>
    <dgm:cxn modelId="{8D8232C8-1953-4DA4-9651-33FEE688A2F0}" srcId="{792495D9-77E4-46C1-B65B-9EE95918679D}" destId="{4F9ED13B-D63E-4C4E-A0F2-F46B3C5C0BAC}" srcOrd="0" destOrd="0" parTransId="{F37F80A4-E150-4B7A-90CA-E473147892AB}" sibTransId="{D21C851D-8968-4AE3-B7C5-292F73C2A4BD}"/>
    <dgm:cxn modelId="{6C8793CB-E97C-4054-9C96-51CD9854AA92}" srcId="{792495D9-77E4-46C1-B65B-9EE95918679D}" destId="{7ECEC562-9AF3-4E23-8F0A-7D3B4809DF25}" srcOrd="2" destOrd="0" parTransId="{D54BE916-522F-4D22-8CD0-6B9860F9623E}" sibTransId="{A5084187-CA42-4381-95FA-AD16DD76C796}"/>
    <dgm:cxn modelId="{5C65A2D3-3413-4E21-90A0-78769B3A4676}" srcId="{792495D9-77E4-46C1-B65B-9EE95918679D}" destId="{EF396ABE-B151-4295-847C-FF84240FCBCA}" srcOrd="1" destOrd="0" parTransId="{A07313CD-DE53-4AA5-841B-770B2F9DB34B}" sibTransId="{4F93F642-0F73-4890-8973-E89646BCA78F}"/>
    <dgm:cxn modelId="{910498EF-FFE5-40DB-8ABF-B5350500BA5A}" type="presOf" srcId="{EF396ABE-B151-4295-847C-FF84240FCBCA}" destId="{5CE86099-E598-43E3-BC95-381A78A0D2E0}" srcOrd="0" destOrd="0" presId="urn:microsoft.com/office/officeart/2005/8/layout/vList2"/>
    <dgm:cxn modelId="{B386A106-ECFB-41B4-92BD-16130FF631A4}" type="presParOf" srcId="{4D04B457-AFA7-4B7E-9956-83C5311CC015}" destId="{F661AFE2-9064-46EC-9782-EA786D1C8C1E}" srcOrd="0" destOrd="0" presId="urn:microsoft.com/office/officeart/2005/8/layout/vList2"/>
    <dgm:cxn modelId="{EE9BC7E3-DF14-41A6-97E5-309A2A581C8A}" type="presParOf" srcId="{4D04B457-AFA7-4B7E-9956-83C5311CC015}" destId="{0495CC65-A885-4E42-9A51-18C0D26D6EA1}" srcOrd="1" destOrd="0" presId="urn:microsoft.com/office/officeart/2005/8/layout/vList2"/>
    <dgm:cxn modelId="{EAB93EED-D23A-44CD-9791-9B35B304B8A9}" type="presParOf" srcId="{4D04B457-AFA7-4B7E-9956-83C5311CC015}" destId="{5CE86099-E598-43E3-BC95-381A78A0D2E0}" srcOrd="2" destOrd="0" presId="urn:microsoft.com/office/officeart/2005/8/layout/vList2"/>
    <dgm:cxn modelId="{3DBD3CC3-817B-4BFF-813E-9A198D3BBC89}" type="presParOf" srcId="{4D04B457-AFA7-4B7E-9956-83C5311CC015}" destId="{4782F302-57BC-42D5-941D-71D88A781AD1}" srcOrd="3" destOrd="0" presId="urn:microsoft.com/office/officeart/2005/8/layout/vList2"/>
    <dgm:cxn modelId="{235732A1-71AA-42DE-8F1D-F3162AB16636}" type="presParOf" srcId="{4D04B457-AFA7-4B7E-9956-83C5311CC015}" destId="{2F5E5B04-7759-4590-917F-0C2E5B8F4E05}"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A20512-1EAE-47B3-B9B2-9D1361D4DC2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F4E9D825-90F5-44DB-A4AC-6736582EB9E7}">
      <dgm:prSet phldrT="[Text]" custT="1"/>
      <dgm:spPr/>
      <dgm:t>
        <a:bodyPr/>
        <a:lstStyle/>
        <a:p>
          <a:r>
            <a:rPr lang="en-US" sz="2400" b="1" dirty="0"/>
            <a:t>Knowledge of Subgrantee Needs</a:t>
          </a:r>
        </a:p>
      </dgm:t>
    </dgm:pt>
    <dgm:pt modelId="{619FF21D-7E74-4E93-A2FB-A96431D16C33}" type="parTrans" cxnId="{3E5277BA-766A-4D74-9CFC-CD706FFFFC52}">
      <dgm:prSet/>
      <dgm:spPr/>
      <dgm:t>
        <a:bodyPr/>
        <a:lstStyle/>
        <a:p>
          <a:endParaRPr lang="en-US"/>
        </a:p>
      </dgm:t>
    </dgm:pt>
    <dgm:pt modelId="{EBF29968-D199-458D-9ADF-30B6EF799CC4}" type="sibTrans" cxnId="{3E5277BA-766A-4D74-9CFC-CD706FFFFC52}">
      <dgm:prSet/>
      <dgm:spPr>
        <a:solidFill>
          <a:srgbClr val="FFC000"/>
        </a:solidFill>
      </dgm:spPr>
      <dgm:t>
        <a:bodyPr/>
        <a:lstStyle/>
        <a:p>
          <a:endParaRPr lang="en-US"/>
        </a:p>
      </dgm:t>
    </dgm:pt>
    <dgm:pt modelId="{7C4FEFD9-9FD9-4DA7-88A0-3D86E1581124}">
      <dgm:prSet phldrT="[Text]" custT="1"/>
      <dgm:spPr/>
      <dgm:t>
        <a:bodyPr/>
        <a:lstStyle/>
        <a:p>
          <a:r>
            <a:rPr lang="en-US" sz="2400" b="1" dirty="0"/>
            <a:t>Scheduling Needs of Subgrantee &amp; CDVSA Staff</a:t>
          </a:r>
        </a:p>
      </dgm:t>
    </dgm:pt>
    <dgm:pt modelId="{A41A1FCC-4C09-482B-9995-13CF609178F9}" type="parTrans" cxnId="{B4899AE6-C476-416D-B410-A1A335E8AB89}">
      <dgm:prSet/>
      <dgm:spPr/>
      <dgm:t>
        <a:bodyPr/>
        <a:lstStyle/>
        <a:p>
          <a:endParaRPr lang="en-US"/>
        </a:p>
      </dgm:t>
    </dgm:pt>
    <dgm:pt modelId="{4633DA75-6021-4D6F-9C97-7C8291F48710}" type="sibTrans" cxnId="{B4899AE6-C476-416D-B410-A1A335E8AB89}">
      <dgm:prSet/>
      <dgm:spPr>
        <a:solidFill>
          <a:srgbClr val="FFC000"/>
        </a:solidFill>
      </dgm:spPr>
      <dgm:t>
        <a:bodyPr/>
        <a:lstStyle/>
        <a:p>
          <a:endParaRPr lang="en-US"/>
        </a:p>
      </dgm:t>
    </dgm:pt>
    <dgm:pt modelId="{EEB4562B-3B13-42D4-904E-3E641B48E311}">
      <dgm:prSet phldrT="[Text]" custT="1"/>
      <dgm:spPr/>
      <dgm:t>
        <a:bodyPr/>
        <a:lstStyle/>
        <a:p>
          <a:r>
            <a:rPr lang="en-US" sz="2400" b="1" dirty="0"/>
            <a:t>Quarter of Financial Desk Review</a:t>
          </a:r>
        </a:p>
      </dgm:t>
    </dgm:pt>
    <dgm:pt modelId="{D32E91E5-33CD-47F7-92B4-B1688E5593D6}" type="parTrans" cxnId="{39180237-232E-4340-960E-9376C64B4D84}">
      <dgm:prSet/>
      <dgm:spPr/>
      <dgm:t>
        <a:bodyPr/>
        <a:lstStyle/>
        <a:p>
          <a:endParaRPr lang="en-US"/>
        </a:p>
      </dgm:t>
    </dgm:pt>
    <dgm:pt modelId="{C372F527-3F85-483B-834F-FE8B461ABC1C}" type="sibTrans" cxnId="{39180237-232E-4340-960E-9376C64B4D84}">
      <dgm:prSet/>
      <dgm:spPr/>
      <dgm:t>
        <a:bodyPr/>
        <a:lstStyle/>
        <a:p>
          <a:endParaRPr lang="en-US"/>
        </a:p>
      </dgm:t>
    </dgm:pt>
    <dgm:pt modelId="{8EBADD15-E582-452B-AC6C-55F1D946A582}">
      <dgm:prSet phldrT="[Text]" custT="1"/>
      <dgm:spPr/>
      <dgm:t>
        <a:bodyPr/>
        <a:lstStyle/>
        <a:p>
          <a:r>
            <a:rPr lang="en-US" sz="2400" b="1" dirty="0"/>
            <a:t>Results of OAT</a:t>
          </a:r>
        </a:p>
      </dgm:t>
    </dgm:pt>
    <dgm:pt modelId="{B4000EB4-574B-4895-8858-93E9D6172924}" type="sibTrans" cxnId="{4822371B-FDF4-4424-AC28-47E2D869CA84}">
      <dgm:prSet/>
      <dgm:spPr>
        <a:solidFill>
          <a:srgbClr val="FFC000"/>
        </a:solidFill>
      </dgm:spPr>
      <dgm:t>
        <a:bodyPr/>
        <a:lstStyle/>
        <a:p>
          <a:endParaRPr lang="en-US"/>
        </a:p>
      </dgm:t>
    </dgm:pt>
    <dgm:pt modelId="{A33BAA47-4149-444B-829F-29AF9645E911}" type="parTrans" cxnId="{4822371B-FDF4-4424-AC28-47E2D869CA84}">
      <dgm:prSet/>
      <dgm:spPr/>
      <dgm:t>
        <a:bodyPr/>
        <a:lstStyle/>
        <a:p>
          <a:endParaRPr lang="en-US"/>
        </a:p>
      </dgm:t>
    </dgm:pt>
    <dgm:pt modelId="{9E736581-F659-4B1C-81F6-9F061FDB43C2}" type="pres">
      <dgm:prSet presAssocID="{8FA20512-1EAE-47B3-B9B2-9D1361D4DC24}" presName="Name0" presStyleCnt="0">
        <dgm:presLayoutVars>
          <dgm:dir/>
          <dgm:resizeHandles val="exact"/>
        </dgm:presLayoutVars>
      </dgm:prSet>
      <dgm:spPr/>
    </dgm:pt>
    <dgm:pt modelId="{49E99657-54AB-4893-A875-D4EDCDA06BE9}" type="pres">
      <dgm:prSet presAssocID="{8EBADD15-E582-452B-AC6C-55F1D946A582}" presName="node" presStyleLbl="node1" presStyleIdx="0" presStyleCnt="4">
        <dgm:presLayoutVars>
          <dgm:bulletEnabled val="1"/>
        </dgm:presLayoutVars>
      </dgm:prSet>
      <dgm:spPr/>
    </dgm:pt>
    <dgm:pt modelId="{88CC2970-5570-4670-A347-371BD8254E2B}" type="pres">
      <dgm:prSet presAssocID="{B4000EB4-574B-4895-8858-93E9D6172924}" presName="sibTrans" presStyleLbl="sibTrans2D1" presStyleIdx="0" presStyleCnt="3"/>
      <dgm:spPr/>
    </dgm:pt>
    <dgm:pt modelId="{1B2E67F8-C272-40EE-B45B-0E203C2D68C0}" type="pres">
      <dgm:prSet presAssocID="{B4000EB4-574B-4895-8858-93E9D6172924}" presName="connectorText" presStyleLbl="sibTrans2D1" presStyleIdx="0" presStyleCnt="3"/>
      <dgm:spPr/>
    </dgm:pt>
    <dgm:pt modelId="{51357291-4B39-42B0-A456-0FDA434F7398}" type="pres">
      <dgm:prSet presAssocID="{F4E9D825-90F5-44DB-A4AC-6736582EB9E7}" presName="node" presStyleLbl="node1" presStyleIdx="1" presStyleCnt="4" custLinFactNeighborX="5592" custLinFactNeighborY="852">
        <dgm:presLayoutVars>
          <dgm:bulletEnabled val="1"/>
        </dgm:presLayoutVars>
      </dgm:prSet>
      <dgm:spPr/>
    </dgm:pt>
    <dgm:pt modelId="{4FE325C9-2387-4CA8-8C2B-8D1E7C9AD266}" type="pres">
      <dgm:prSet presAssocID="{EBF29968-D199-458D-9ADF-30B6EF799CC4}" presName="sibTrans" presStyleLbl="sibTrans2D1" presStyleIdx="1" presStyleCnt="3"/>
      <dgm:spPr/>
    </dgm:pt>
    <dgm:pt modelId="{674C3881-FC0A-4756-8299-3C9E0F377C7E}" type="pres">
      <dgm:prSet presAssocID="{EBF29968-D199-458D-9ADF-30B6EF799CC4}" presName="connectorText" presStyleLbl="sibTrans2D1" presStyleIdx="1" presStyleCnt="3"/>
      <dgm:spPr/>
    </dgm:pt>
    <dgm:pt modelId="{945CBB96-A60B-4D70-909F-885B88858693}" type="pres">
      <dgm:prSet presAssocID="{7C4FEFD9-9FD9-4DA7-88A0-3D86E1581124}" presName="node" presStyleLbl="node1" presStyleIdx="2" presStyleCnt="4">
        <dgm:presLayoutVars>
          <dgm:bulletEnabled val="1"/>
        </dgm:presLayoutVars>
      </dgm:prSet>
      <dgm:spPr/>
    </dgm:pt>
    <dgm:pt modelId="{A2F49E88-29BD-42A4-8DF1-7DCB082EE528}" type="pres">
      <dgm:prSet presAssocID="{4633DA75-6021-4D6F-9C97-7C8291F48710}" presName="sibTrans" presStyleLbl="sibTrans2D1" presStyleIdx="2" presStyleCnt="3"/>
      <dgm:spPr>
        <a:prstGeom prst="mathEqual">
          <a:avLst/>
        </a:prstGeom>
      </dgm:spPr>
    </dgm:pt>
    <dgm:pt modelId="{6E54B856-21AC-4B6D-88C8-63AA927673B4}" type="pres">
      <dgm:prSet presAssocID="{4633DA75-6021-4D6F-9C97-7C8291F48710}" presName="connectorText" presStyleLbl="sibTrans2D1" presStyleIdx="2" presStyleCnt="3"/>
      <dgm:spPr/>
    </dgm:pt>
    <dgm:pt modelId="{E5D8023F-A5DC-475A-ADE3-0B8AFDB5AA92}" type="pres">
      <dgm:prSet presAssocID="{EEB4562B-3B13-42D4-904E-3E641B48E311}" presName="node" presStyleLbl="node1" presStyleIdx="3" presStyleCnt="4">
        <dgm:presLayoutVars>
          <dgm:bulletEnabled val="1"/>
        </dgm:presLayoutVars>
      </dgm:prSet>
      <dgm:spPr/>
    </dgm:pt>
  </dgm:ptLst>
  <dgm:cxnLst>
    <dgm:cxn modelId="{16B20A05-DB2A-4E42-B401-1975E787811B}" type="presOf" srcId="{EBF29968-D199-458D-9ADF-30B6EF799CC4}" destId="{674C3881-FC0A-4756-8299-3C9E0F377C7E}" srcOrd="1" destOrd="0" presId="urn:microsoft.com/office/officeart/2005/8/layout/process1"/>
    <dgm:cxn modelId="{522DE206-534C-43F0-8E9A-9223D285EF95}" type="presOf" srcId="{B4000EB4-574B-4895-8858-93E9D6172924}" destId="{88CC2970-5570-4670-A347-371BD8254E2B}" srcOrd="0" destOrd="0" presId="urn:microsoft.com/office/officeart/2005/8/layout/process1"/>
    <dgm:cxn modelId="{25F87815-612B-4586-9DA6-CBC54A14CA22}" type="presOf" srcId="{4633DA75-6021-4D6F-9C97-7C8291F48710}" destId="{A2F49E88-29BD-42A4-8DF1-7DCB082EE528}" srcOrd="0" destOrd="0" presId="urn:microsoft.com/office/officeart/2005/8/layout/process1"/>
    <dgm:cxn modelId="{4822371B-FDF4-4424-AC28-47E2D869CA84}" srcId="{8FA20512-1EAE-47B3-B9B2-9D1361D4DC24}" destId="{8EBADD15-E582-452B-AC6C-55F1D946A582}" srcOrd="0" destOrd="0" parTransId="{A33BAA47-4149-444B-829F-29AF9645E911}" sibTransId="{B4000EB4-574B-4895-8858-93E9D6172924}"/>
    <dgm:cxn modelId="{39180237-232E-4340-960E-9376C64B4D84}" srcId="{8FA20512-1EAE-47B3-B9B2-9D1361D4DC24}" destId="{EEB4562B-3B13-42D4-904E-3E641B48E311}" srcOrd="3" destOrd="0" parTransId="{D32E91E5-33CD-47F7-92B4-B1688E5593D6}" sibTransId="{C372F527-3F85-483B-834F-FE8B461ABC1C}"/>
    <dgm:cxn modelId="{92B9B137-7F36-45FE-8E64-E0D16AE7428E}" type="presOf" srcId="{B4000EB4-574B-4895-8858-93E9D6172924}" destId="{1B2E67F8-C272-40EE-B45B-0E203C2D68C0}" srcOrd="1" destOrd="0" presId="urn:microsoft.com/office/officeart/2005/8/layout/process1"/>
    <dgm:cxn modelId="{814BFB61-8AC1-4370-97CB-D5C5AB751FF3}" type="presOf" srcId="{EBF29968-D199-458D-9ADF-30B6EF799CC4}" destId="{4FE325C9-2387-4CA8-8C2B-8D1E7C9AD266}" srcOrd="0" destOrd="0" presId="urn:microsoft.com/office/officeart/2005/8/layout/process1"/>
    <dgm:cxn modelId="{F4C0B86C-5BE5-4F2C-AC2D-262E85E0D3C5}" type="presOf" srcId="{4633DA75-6021-4D6F-9C97-7C8291F48710}" destId="{6E54B856-21AC-4B6D-88C8-63AA927673B4}" srcOrd="1" destOrd="0" presId="urn:microsoft.com/office/officeart/2005/8/layout/process1"/>
    <dgm:cxn modelId="{744E0F72-2481-4639-BBE4-3D6BE53B83F5}" type="presOf" srcId="{8FA20512-1EAE-47B3-B9B2-9D1361D4DC24}" destId="{9E736581-F659-4B1C-81F6-9F061FDB43C2}" srcOrd="0" destOrd="0" presId="urn:microsoft.com/office/officeart/2005/8/layout/process1"/>
    <dgm:cxn modelId="{5C09CE7A-A04B-44E8-8601-EC7E84C2F3E5}" type="presOf" srcId="{8EBADD15-E582-452B-AC6C-55F1D946A582}" destId="{49E99657-54AB-4893-A875-D4EDCDA06BE9}" srcOrd="0" destOrd="0" presId="urn:microsoft.com/office/officeart/2005/8/layout/process1"/>
    <dgm:cxn modelId="{218AFF7E-2D8C-410B-9850-EA837015054C}" type="presOf" srcId="{EEB4562B-3B13-42D4-904E-3E641B48E311}" destId="{E5D8023F-A5DC-475A-ADE3-0B8AFDB5AA92}" srcOrd="0" destOrd="0" presId="urn:microsoft.com/office/officeart/2005/8/layout/process1"/>
    <dgm:cxn modelId="{C5148AB9-65EF-4D85-8D3D-410866349352}" type="presOf" srcId="{7C4FEFD9-9FD9-4DA7-88A0-3D86E1581124}" destId="{945CBB96-A60B-4D70-909F-885B88858693}" srcOrd="0" destOrd="0" presId="urn:microsoft.com/office/officeart/2005/8/layout/process1"/>
    <dgm:cxn modelId="{3E5277BA-766A-4D74-9CFC-CD706FFFFC52}" srcId="{8FA20512-1EAE-47B3-B9B2-9D1361D4DC24}" destId="{F4E9D825-90F5-44DB-A4AC-6736582EB9E7}" srcOrd="1" destOrd="0" parTransId="{619FF21D-7E74-4E93-A2FB-A96431D16C33}" sibTransId="{EBF29968-D199-458D-9ADF-30B6EF799CC4}"/>
    <dgm:cxn modelId="{F703F4BF-F810-4A61-A16D-A6EA9DF9248F}" type="presOf" srcId="{F4E9D825-90F5-44DB-A4AC-6736582EB9E7}" destId="{51357291-4B39-42B0-A456-0FDA434F7398}" srcOrd="0" destOrd="0" presId="urn:microsoft.com/office/officeart/2005/8/layout/process1"/>
    <dgm:cxn modelId="{B4899AE6-C476-416D-B410-A1A335E8AB89}" srcId="{8FA20512-1EAE-47B3-B9B2-9D1361D4DC24}" destId="{7C4FEFD9-9FD9-4DA7-88A0-3D86E1581124}" srcOrd="2" destOrd="0" parTransId="{A41A1FCC-4C09-482B-9995-13CF609178F9}" sibTransId="{4633DA75-6021-4D6F-9C97-7C8291F48710}"/>
    <dgm:cxn modelId="{F971B9EF-141F-4623-930D-5E758B7A93B6}" type="presParOf" srcId="{9E736581-F659-4B1C-81F6-9F061FDB43C2}" destId="{49E99657-54AB-4893-A875-D4EDCDA06BE9}" srcOrd="0" destOrd="0" presId="urn:microsoft.com/office/officeart/2005/8/layout/process1"/>
    <dgm:cxn modelId="{AF1D3FBB-29F8-47D5-9332-7C65F55093AC}" type="presParOf" srcId="{9E736581-F659-4B1C-81F6-9F061FDB43C2}" destId="{88CC2970-5570-4670-A347-371BD8254E2B}" srcOrd="1" destOrd="0" presId="urn:microsoft.com/office/officeart/2005/8/layout/process1"/>
    <dgm:cxn modelId="{D447E947-E949-48ED-83E2-4965FC0C26A7}" type="presParOf" srcId="{88CC2970-5570-4670-A347-371BD8254E2B}" destId="{1B2E67F8-C272-40EE-B45B-0E203C2D68C0}" srcOrd="0" destOrd="0" presId="urn:microsoft.com/office/officeart/2005/8/layout/process1"/>
    <dgm:cxn modelId="{4861BBA7-7873-4C2B-891C-5FAF6D9B471A}" type="presParOf" srcId="{9E736581-F659-4B1C-81F6-9F061FDB43C2}" destId="{51357291-4B39-42B0-A456-0FDA434F7398}" srcOrd="2" destOrd="0" presId="urn:microsoft.com/office/officeart/2005/8/layout/process1"/>
    <dgm:cxn modelId="{08EDA824-741A-4F8A-B929-219C150CAFC6}" type="presParOf" srcId="{9E736581-F659-4B1C-81F6-9F061FDB43C2}" destId="{4FE325C9-2387-4CA8-8C2B-8D1E7C9AD266}" srcOrd="3" destOrd="0" presId="urn:microsoft.com/office/officeart/2005/8/layout/process1"/>
    <dgm:cxn modelId="{361B210B-50D0-4E5C-82C9-424C326C2620}" type="presParOf" srcId="{4FE325C9-2387-4CA8-8C2B-8D1E7C9AD266}" destId="{674C3881-FC0A-4756-8299-3C9E0F377C7E}" srcOrd="0" destOrd="0" presId="urn:microsoft.com/office/officeart/2005/8/layout/process1"/>
    <dgm:cxn modelId="{FE8FD681-5EFB-4962-B651-859317DA029C}" type="presParOf" srcId="{9E736581-F659-4B1C-81F6-9F061FDB43C2}" destId="{945CBB96-A60B-4D70-909F-885B88858693}" srcOrd="4" destOrd="0" presId="urn:microsoft.com/office/officeart/2005/8/layout/process1"/>
    <dgm:cxn modelId="{8DE68067-A400-479E-910E-810FCFA27CDF}" type="presParOf" srcId="{9E736581-F659-4B1C-81F6-9F061FDB43C2}" destId="{A2F49E88-29BD-42A4-8DF1-7DCB082EE528}" srcOrd="5" destOrd="0" presId="urn:microsoft.com/office/officeart/2005/8/layout/process1"/>
    <dgm:cxn modelId="{9691EC1B-C646-422D-BB2C-5402ABF9AD72}" type="presParOf" srcId="{A2F49E88-29BD-42A4-8DF1-7DCB082EE528}" destId="{6E54B856-21AC-4B6D-88C8-63AA927673B4}" srcOrd="0" destOrd="0" presId="urn:microsoft.com/office/officeart/2005/8/layout/process1"/>
    <dgm:cxn modelId="{E1D5E270-7C69-4303-9CF5-6D841A20F9A1}" type="presParOf" srcId="{9E736581-F659-4B1C-81F6-9F061FDB43C2}" destId="{E5D8023F-A5DC-475A-ADE3-0B8AFDB5AA9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92495D9-77E4-46C1-B65B-9EE95918679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4F9ED13B-D63E-4C4E-A0F2-F46B3C5C0BAC}">
      <dgm:prSet/>
      <dgm:spPr/>
      <dgm:t>
        <a:bodyPr/>
        <a:lstStyle/>
        <a:p>
          <a:r>
            <a:rPr lang="en-US" dirty="0"/>
            <a:t>Level 1- 2 Months Expenses/up to 25 Line items</a:t>
          </a:r>
        </a:p>
      </dgm:t>
    </dgm:pt>
    <dgm:pt modelId="{F37F80A4-E150-4B7A-90CA-E473147892AB}" type="parTrans" cxnId="{8D8232C8-1953-4DA4-9651-33FEE688A2F0}">
      <dgm:prSet/>
      <dgm:spPr/>
      <dgm:t>
        <a:bodyPr/>
        <a:lstStyle/>
        <a:p>
          <a:endParaRPr lang="en-US"/>
        </a:p>
      </dgm:t>
    </dgm:pt>
    <dgm:pt modelId="{D21C851D-8968-4AE3-B7C5-292F73C2A4BD}" type="sibTrans" cxnId="{8D8232C8-1953-4DA4-9651-33FEE688A2F0}">
      <dgm:prSet/>
      <dgm:spPr/>
      <dgm:t>
        <a:bodyPr/>
        <a:lstStyle/>
        <a:p>
          <a:endParaRPr lang="en-US"/>
        </a:p>
      </dgm:t>
    </dgm:pt>
    <dgm:pt modelId="{EF396ABE-B151-4295-847C-FF84240FCBCA}">
      <dgm:prSet/>
      <dgm:spPr/>
      <dgm:t>
        <a:bodyPr/>
        <a:lstStyle/>
        <a:p>
          <a:r>
            <a:rPr lang="en-US" dirty="0"/>
            <a:t>Level 2- 2 Months Expenses/up to 25 Line items</a:t>
          </a:r>
        </a:p>
      </dgm:t>
    </dgm:pt>
    <dgm:pt modelId="{A07313CD-DE53-4AA5-841B-770B2F9DB34B}" type="parTrans" cxnId="{5C65A2D3-3413-4E21-90A0-78769B3A4676}">
      <dgm:prSet/>
      <dgm:spPr/>
      <dgm:t>
        <a:bodyPr/>
        <a:lstStyle/>
        <a:p>
          <a:endParaRPr lang="en-US"/>
        </a:p>
      </dgm:t>
    </dgm:pt>
    <dgm:pt modelId="{4F93F642-0F73-4890-8973-E89646BCA78F}" type="sibTrans" cxnId="{5C65A2D3-3413-4E21-90A0-78769B3A4676}">
      <dgm:prSet/>
      <dgm:spPr/>
      <dgm:t>
        <a:bodyPr/>
        <a:lstStyle/>
        <a:p>
          <a:endParaRPr lang="en-US"/>
        </a:p>
      </dgm:t>
    </dgm:pt>
    <dgm:pt modelId="{7ECEC562-9AF3-4E23-8F0A-7D3B4809DF25}">
      <dgm:prSet/>
      <dgm:spPr/>
      <dgm:t>
        <a:bodyPr/>
        <a:lstStyle/>
        <a:p>
          <a:r>
            <a:rPr lang="en-US" dirty="0"/>
            <a:t>Level 3- 2 Months Expenses/up to 50 Line items</a:t>
          </a:r>
        </a:p>
      </dgm:t>
    </dgm:pt>
    <dgm:pt modelId="{D54BE916-522F-4D22-8CD0-6B9860F9623E}" type="parTrans" cxnId="{6C8793CB-E97C-4054-9C96-51CD9854AA92}">
      <dgm:prSet/>
      <dgm:spPr/>
      <dgm:t>
        <a:bodyPr/>
        <a:lstStyle/>
        <a:p>
          <a:endParaRPr lang="en-US"/>
        </a:p>
      </dgm:t>
    </dgm:pt>
    <dgm:pt modelId="{A5084187-CA42-4381-95FA-AD16DD76C796}" type="sibTrans" cxnId="{6C8793CB-E97C-4054-9C96-51CD9854AA92}">
      <dgm:prSet/>
      <dgm:spPr/>
      <dgm:t>
        <a:bodyPr/>
        <a:lstStyle/>
        <a:p>
          <a:endParaRPr lang="en-US"/>
        </a:p>
      </dgm:t>
    </dgm:pt>
    <dgm:pt modelId="{4D04B457-AFA7-4B7E-9956-83C5311CC015}" type="pres">
      <dgm:prSet presAssocID="{792495D9-77E4-46C1-B65B-9EE95918679D}" presName="linear" presStyleCnt="0">
        <dgm:presLayoutVars>
          <dgm:animLvl val="lvl"/>
          <dgm:resizeHandles val="exact"/>
        </dgm:presLayoutVars>
      </dgm:prSet>
      <dgm:spPr/>
    </dgm:pt>
    <dgm:pt modelId="{F661AFE2-9064-46EC-9782-EA786D1C8C1E}" type="pres">
      <dgm:prSet presAssocID="{4F9ED13B-D63E-4C4E-A0F2-F46B3C5C0BAC}" presName="parentText" presStyleLbl="node1" presStyleIdx="0" presStyleCnt="3" custLinFactNeighborX="177">
        <dgm:presLayoutVars>
          <dgm:chMax val="0"/>
          <dgm:bulletEnabled val="1"/>
        </dgm:presLayoutVars>
      </dgm:prSet>
      <dgm:spPr/>
    </dgm:pt>
    <dgm:pt modelId="{0495CC65-A885-4E42-9A51-18C0D26D6EA1}" type="pres">
      <dgm:prSet presAssocID="{D21C851D-8968-4AE3-B7C5-292F73C2A4BD}" presName="spacer" presStyleCnt="0"/>
      <dgm:spPr/>
    </dgm:pt>
    <dgm:pt modelId="{5CE86099-E598-43E3-BC95-381A78A0D2E0}" type="pres">
      <dgm:prSet presAssocID="{EF396ABE-B151-4295-847C-FF84240FCBCA}" presName="parentText" presStyleLbl="node1" presStyleIdx="1" presStyleCnt="3">
        <dgm:presLayoutVars>
          <dgm:chMax val="0"/>
          <dgm:bulletEnabled val="1"/>
        </dgm:presLayoutVars>
      </dgm:prSet>
      <dgm:spPr/>
    </dgm:pt>
    <dgm:pt modelId="{4782F302-57BC-42D5-941D-71D88A781AD1}" type="pres">
      <dgm:prSet presAssocID="{4F93F642-0F73-4890-8973-E89646BCA78F}" presName="spacer" presStyleCnt="0"/>
      <dgm:spPr/>
    </dgm:pt>
    <dgm:pt modelId="{2F5E5B04-7759-4590-917F-0C2E5B8F4E05}" type="pres">
      <dgm:prSet presAssocID="{7ECEC562-9AF3-4E23-8F0A-7D3B4809DF25}" presName="parentText" presStyleLbl="node1" presStyleIdx="2" presStyleCnt="3">
        <dgm:presLayoutVars>
          <dgm:chMax val="0"/>
          <dgm:bulletEnabled val="1"/>
        </dgm:presLayoutVars>
      </dgm:prSet>
      <dgm:spPr/>
    </dgm:pt>
  </dgm:ptLst>
  <dgm:cxnLst>
    <dgm:cxn modelId="{88F1AC66-5857-422E-BB69-CDE23258E91A}" type="presOf" srcId="{792495D9-77E4-46C1-B65B-9EE95918679D}" destId="{4D04B457-AFA7-4B7E-9956-83C5311CC015}" srcOrd="0" destOrd="0" presId="urn:microsoft.com/office/officeart/2005/8/layout/vList2"/>
    <dgm:cxn modelId="{78449070-6098-40FF-A5F1-4867E07518F6}" type="presOf" srcId="{4F9ED13B-D63E-4C4E-A0F2-F46B3C5C0BAC}" destId="{F661AFE2-9064-46EC-9782-EA786D1C8C1E}" srcOrd="0" destOrd="0" presId="urn:microsoft.com/office/officeart/2005/8/layout/vList2"/>
    <dgm:cxn modelId="{8AC239A4-BB98-4756-B4B9-C9CE257B3243}" type="presOf" srcId="{7ECEC562-9AF3-4E23-8F0A-7D3B4809DF25}" destId="{2F5E5B04-7759-4590-917F-0C2E5B8F4E05}" srcOrd="0" destOrd="0" presId="urn:microsoft.com/office/officeart/2005/8/layout/vList2"/>
    <dgm:cxn modelId="{8D8232C8-1953-4DA4-9651-33FEE688A2F0}" srcId="{792495D9-77E4-46C1-B65B-9EE95918679D}" destId="{4F9ED13B-D63E-4C4E-A0F2-F46B3C5C0BAC}" srcOrd="0" destOrd="0" parTransId="{F37F80A4-E150-4B7A-90CA-E473147892AB}" sibTransId="{D21C851D-8968-4AE3-B7C5-292F73C2A4BD}"/>
    <dgm:cxn modelId="{6C8793CB-E97C-4054-9C96-51CD9854AA92}" srcId="{792495D9-77E4-46C1-B65B-9EE95918679D}" destId="{7ECEC562-9AF3-4E23-8F0A-7D3B4809DF25}" srcOrd="2" destOrd="0" parTransId="{D54BE916-522F-4D22-8CD0-6B9860F9623E}" sibTransId="{A5084187-CA42-4381-95FA-AD16DD76C796}"/>
    <dgm:cxn modelId="{5C65A2D3-3413-4E21-90A0-78769B3A4676}" srcId="{792495D9-77E4-46C1-B65B-9EE95918679D}" destId="{EF396ABE-B151-4295-847C-FF84240FCBCA}" srcOrd="1" destOrd="0" parTransId="{A07313CD-DE53-4AA5-841B-770B2F9DB34B}" sibTransId="{4F93F642-0F73-4890-8973-E89646BCA78F}"/>
    <dgm:cxn modelId="{910498EF-FFE5-40DB-8ABF-B5350500BA5A}" type="presOf" srcId="{EF396ABE-B151-4295-847C-FF84240FCBCA}" destId="{5CE86099-E598-43E3-BC95-381A78A0D2E0}" srcOrd="0" destOrd="0" presId="urn:microsoft.com/office/officeart/2005/8/layout/vList2"/>
    <dgm:cxn modelId="{B386A106-ECFB-41B4-92BD-16130FF631A4}" type="presParOf" srcId="{4D04B457-AFA7-4B7E-9956-83C5311CC015}" destId="{F661AFE2-9064-46EC-9782-EA786D1C8C1E}" srcOrd="0" destOrd="0" presId="urn:microsoft.com/office/officeart/2005/8/layout/vList2"/>
    <dgm:cxn modelId="{EE9BC7E3-DF14-41A6-97E5-309A2A581C8A}" type="presParOf" srcId="{4D04B457-AFA7-4B7E-9956-83C5311CC015}" destId="{0495CC65-A885-4E42-9A51-18C0D26D6EA1}" srcOrd="1" destOrd="0" presId="urn:microsoft.com/office/officeart/2005/8/layout/vList2"/>
    <dgm:cxn modelId="{EAB93EED-D23A-44CD-9791-9B35B304B8A9}" type="presParOf" srcId="{4D04B457-AFA7-4B7E-9956-83C5311CC015}" destId="{5CE86099-E598-43E3-BC95-381A78A0D2E0}" srcOrd="2" destOrd="0" presId="urn:microsoft.com/office/officeart/2005/8/layout/vList2"/>
    <dgm:cxn modelId="{3DBD3CC3-817B-4BFF-813E-9A198D3BBC89}" type="presParOf" srcId="{4D04B457-AFA7-4B7E-9956-83C5311CC015}" destId="{4782F302-57BC-42D5-941D-71D88A781AD1}" srcOrd="3" destOrd="0" presId="urn:microsoft.com/office/officeart/2005/8/layout/vList2"/>
    <dgm:cxn modelId="{235732A1-71AA-42DE-8F1D-F3162AB16636}" type="presParOf" srcId="{4D04B457-AFA7-4B7E-9956-83C5311CC015}" destId="{2F5E5B04-7759-4590-917F-0C2E5B8F4E05}"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1AFE2-9064-46EC-9782-EA786D1C8C1E}">
      <dsp:nvSpPr>
        <dsp:cNvPr id="0" name=""/>
        <dsp:cNvSpPr/>
      </dsp:nvSpPr>
      <dsp:spPr>
        <a:xfrm>
          <a:off x="0" y="413996"/>
          <a:ext cx="7824485" cy="3837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Amount of grant award(s)</a:t>
          </a:r>
        </a:p>
      </dsp:txBody>
      <dsp:txXfrm>
        <a:off x="18734" y="432730"/>
        <a:ext cx="7787017" cy="346292"/>
      </dsp:txXfrm>
    </dsp:sp>
    <dsp:sp modelId="{5CE86099-E598-43E3-BC95-381A78A0D2E0}">
      <dsp:nvSpPr>
        <dsp:cNvPr id="0" name=""/>
        <dsp:cNvSpPr/>
      </dsp:nvSpPr>
      <dsp:spPr>
        <a:xfrm>
          <a:off x="0" y="843836"/>
          <a:ext cx="7824485" cy="3837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Time since last review</a:t>
          </a:r>
        </a:p>
      </dsp:txBody>
      <dsp:txXfrm>
        <a:off x="18734" y="862570"/>
        <a:ext cx="7787017" cy="346292"/>
      </dsp:txXfrm>
    </dsp:sp>
    <dsp:sp modelId="{2F5E5B04-7759-4590-917F-0C2E5B8F4E05}">
      <dsp:nvSpPr>
        <dsp:cNvPr id="0" name=""/>
        <dsp:cNvSpPr/>
      </dsp:nvSpPr>
      <dsp:spPr>
        <a:xfrm>
          <a:off x="0" y="1273676"/>
          <a:ext cx="7824485" cy="3837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Details related to de-obligation of funds</a:t>
          </a:r>
        </a:p>
      </dsp:txBody>
      <dsp:txXfrm>
        <a:off x="18734" y="1292410"/>
        <a:ext cx="7787017" cy="346292"/>
      </dsp:txXfrm>
    </dsp:sp>
    <dsp:sp modelId="{6775406D-3CD6-4492-93F7-B5C6C723174A}">
      <dsp:nvSpPr>
        <dsp:cNvPr id="0" name=""/>
        <dsp:cNvSpPr/>
      </dsp:nvSpPr>
      <dsp:spPr>
        <a:xfrm>
          <a:off x="0" y="1703516"/>
          <a:ext cx="7824485" cy="3837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Punctuality and accuracy of reports</a:t>
          </a:r>
        </a:p>
      </dsp:txBody>
      <dsp:txXfrm>
        <a:off x="18734" y="1722250"/>
        <a:ext cx="7787017" cy="346292"/>
      </dsp:txXfrm>
    </dsp:sp>
    <dsp:sp modelId="{B1D68ACE-30D4-4EDA-9B06-061BFED847E1}">
      <dsp:nvSpPr>
        <dsp:cNvPr id="0" name=""/>
        <dsp:cNvSpPr/>
      </dsp:nvSpPr>
      <dsp:spPr>
        <a:xfrm>
          <a:off x="0" y="2133356"/>
          <a:ext cx="7824485" cy="3837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Budget adjustments</a:t>
          </a:r>
        </a:p>
      </dsp:txBody>
      <dsp:txXfrm>
        <a:off x="18734" y="2152090"/>
        <a:ext cx="7787017" cy="346292"/>
      </dsp:txXfrm>
    </dsp:sp>
    <dsp:sp modelId="{56D50B8B-6914-44B3-9E99-19FEF7969737}">
      <dsp:nvSpPr>
        <dsp:cNvPr id="0" name=""/>
        <dsp:cNvSpPr/>
      </dsp:nvSpPr>
      <dsp:spPr>
        <a:xfrm>
          <a:off x="0" y="2563196"/>
          <a:ext cx="7824485" cy="3837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Findings from previous audits and CDVSA programmatic and financial reviews</a:t>
          </a:r>
        </a:p>
      </dsp:txBody>
      <dsp:txXfrm>
        <a:off x="18734" y="2581930"/>
        <a:ext cx="7787017" cy="346292"/>
      </dsp:txXfrm>
    </dsp:sp>
    <dsp:sp modelId="{DE615876-5DEF-4C5E-9FC1-3EB8EA085482}">
      <dsp:nvSpPr>
        <dsp:cNvPr id="0" name=""/>
        <dsp:cNvSpPr/>
      </dsp:nvSpPr>
      <dsp:spPr>
        <a:xfrm>
          <a:off x="0" y="2993036"/>
          <a:ext cx="7824485" cy="3837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Length of time prominent staff have been with the agency (such as ED and financial officer)</a:t>
          </a:r>
        </a:p>
      </dsp:txBody>
      <dsp:txXfrm>
        <a:off x="18734" y="3011770"/>
        <a:ext cx="7787017" cy="346292"/>
      </dsp:txXfrm>
    </dsp:sp>
    <dsp:sp modelId="{2857E550-6148-47EF-B34D-319DD1C6172A}">
      <dsp:nvSpPr>
        <dsp:cNvPr id="0" name=""/>
        <dsp:cNvSpPr/>
      </dsp:nvSpPr>
      <dsp:spPr>
        <a:xfrm>
          <a:off x="0" y="3422876"/>
          <a:ext cx="7824485" cy="3837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Level of communication with CDVSA</a:t>
          </a:r>
        </a:p>
      </dsp:txBody>
      <dsp:txXfrm>
        <a:off x="18734" y="3441610"/>
        <a:ext cx="7787017"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1AFE2-9064-46EC-9782-EA786D1C8C1E}">
      <dsp:nvSpPr>
        <dsp:cNvPr id="0" name=""/>
        <dsp:cNvSpPr/>
      </dsp:nvSpPr>
      <dsp:spPr>
        <a:xfrm>
          <a:off x="0" y="140563"/>
          <a:ext cx="5675729" cy="6715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Level 1- 1 Call Required (Annual)</a:t>
          </a:r>
        </a:p>
      </dsp:txBody>
      <dsp:txXfrm>
        <a:off x="32784" y="173347"/>
        <a:ext cx="5610161" cy="606012"/>
      </dsp:txXfrm>
    </dsp:sp>
    <dsp:sp modelId="{5CE86099-E598-43E3-BC95-381A78A0D2E0}">
      <dsp:nvSpPr>
        <dsp:cNvPr id="0" name=""/>
        <dsp:cNvSpPr/>
      </dsp:nvSpPr>
      <dsp:spPr>
        <a:xfrm>
          <a:off x="0" y="892783"/>
          <a:ext cx="5675729" cy="6715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Level 2- 2 Calls Required (Biannual)</a:t>
          </a:r>
        </a:p>
      </dsp:txBody>
      <dsp:txXfrm>
        <a:off x="32784" y="925567"/>
        <a:ext cx="5610161" cy="606012"/>
      </dsp:txXfrm>
    </dsp:sp>
    <dsp:sp modelId="{2F5E5B04-7759-4590-917F-0C2E5B8F4E05}">
      <dsp:nvSpPr>
        <dsp:cNvPr id="0" name=""/>
        <dsp:cNvSpPr/>
      </dsp:nvSpPr>
      <dsp:spPr>
        <a:xfrm>
          <a:off x="0" y="1645003"/>
          <a:ext cx="5675729" cy="6715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Level 3- 4 Calls Required (Quarterly)</a:t>
          </a:r>
        </a:p>
      </dsp:txBody>
      <dsp:txXfrm>
        <a:off x="32784" y="1677787"/>
        <a:ext cx="5610161"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1AFE2-9064-46EC-9782-EA786D1C8C1E}">
      <dsp:nvSpPr>
        <dsp:cNvPr id="0" name=""/>
        <dsp:cNvSpPr/>
      </dsp:nvSpPr>
      <dsp:spPr>
        <a:xfrm>
          <a:off x="0" y="546029"/>
          <a:ext cx="6161313" cy="50368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Level 1- No Documentation Required</a:t>
          </a:r>
        </a:p>
      </dsp:txBody>
      <dsp:txXfrm>
        <a:off x="24588" y="570617"/>
        <a:ext cx="6112137" cy="454509"/>
      </dsp:txXfrm>
    </dsp:sp>
    <dsp:sp modelId="{5CE86099-E598-43E3-BC95-381A78A0D2E0}">
      <dsp:nvSpPr>
        <dsp:cNvPr id="0" name=""/>
        <dsp:cNvSpPr/>
      </dsp:nvSpPr>
      <dsp:spPr>
        <a:xfrm>
          <a:off x="0" y="1110194"/>
          <a:ext cx="6161313" cy="50368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Level 2- Payroll/Fringe, Subcontracts Required</a:t>
          </a:r>
        </a:p>
      </dsp:txBody>
      <dsp:txXfrm>
        <a:off x="24588" y="1134782"/>
        <a:ext cx="6112137" cy="454509"/>
      </dsp:txXfrm>
    </dsp:sp>
    <dsp:sp modelId="{2F5E5B04-7759-4590-917F-0C2E5B8F4E05}">
      <dsp:nvSpPr>
        <dsp:cNvPr id="0" name=""/>
        <dsp:cNvSpPr/>
      </dsp:nvSpPr>
      <dsp:spPr>
        <a:xfrm>
          <a:off x="0" y="1674359"/>
          <a:ext cx="6161313" cy="50368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Level 3- Payroll/Fringe, Travel, Subcontracts Required</a:t>
          </a:r>
        </a:p>
      </dsp:txBody>
      <dsp:txXfrm>
        <a:off x="24588" y="1698947"/>
        <a:ext cx="6112137" cy="45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99657-54AB-4893-A875-D4EDCDA06BE9}">
      <dsp:nvSpPr>
        <dsp:cNvPr id="0" name=""/>
        <dsp:cNvSpPr/>
      </dsp:nvSpPr>
      <dsp:spPr>
        <a:xfrm>
          <a:off x="4734" y="795537"/>
          <a:ext cx="2070043" cy="17660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Results of OAT </a:t>
          </a:r>
        </a:p>
        <a:p>
          <a:pPr marL="0" lvl="0" indent="0" algn="ctr" defTabSz="1066800">
            <a:lnSpc>
              <a:spcPct val="90000"/>
            </a:lnSpc>
            <a:spcBef>
              <a:spcPct val="0"/>
            </a:spcBef>
            <a:spcAft>
              <a:spcPct val="35000"/>
            </a:spcAft>
            <a:buNone/>
          </a:pPr>
          <a:r>
            <a:rPr lang="en-US" sz="2400" b="1" kern="1200" dirty="0"/>
            <a:t>(Year 1 of RFP)</a:t>
          </a:r>
        </a:p>
      </dsp:txBody>
      <dsp:txXfrm>
        <a:off x="56459" y="847262"/>
        <a:ext cx="1966593" cy="1662555"/>
      </dsp:txXfrm>
    </dsp:sp>
    <dsp:sp modelId="{88CC2970-5570-4670-A347-371BD8254E2B}">
      <dsp:nvSpPr>
        <dsp:cNvPr id="0" name=""/>
        <dsp:cNvSpPr/>
      </dsp:nvSpPr>
      <dsp:spPr>
        <a:xfrm rot="17568">
          <a:off x="2293354" y="1429444"/>
          <a:ext cx="463395" cy="51337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293355" y="1531763"/>
        <a:ext cx="324377" cy="308022"/>
      </dsp:txXfrm>
    </dsp:sp>
    <dsp:sp modelId="{51357291-4B39-42B0-A456-0FDA434F7398}">
      <dsp:nvSpPr>
        <dsp:cNvPr id="0" name=""/>
        <dsp:cNvSpPr/>
      </dsp:nvSpPr>
      <dsp:spPr>
        <a:xfrm>
          <a:off x="2949097" y="810583"/>
          <a:ext cx="2070043" cy="17660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Knowledge of Subgrantee Needs</a:t>
          </a:r>
        </a:p>
      </dsp:txBody>
      <dsp:txXfrm>
        <a:off x="3000822" y="862308"/>
        <a:ext cx="1966593" cy="1662555"/>
      </dsp:txXfrm>
    </dsp:sp>
    <dsp:sp modelId="{4FE325C9-2387-4CA8-8C2B-8D1E7C9AD266}">
      <dsp:nvSpPr>
        <dsp:cNvPr id="0" name=""/>
        <dsp:cNvSpPr/>
      </dsp:nvSpPr>
      <dsp:spPr>
        <a:xfrm rot="21581862">
          <a:off x="5214566" y="1429315"/>
          <a:ext cx="414314" cy="51337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14567" y="1532317"/>
        <a:ext cx="290020" cy="308022"/>
      </dsp:txXfrm>
    </dsp:sp>
    <dsp:sp modelId="{945CBB96-A60B-4D70-909F-885B88858693}">
      <dsp:nvSpPr>
        <dsp:cNvPr id="0" name=""/>
        <dsp:cNvSpPr/>
      </dsp:nvSpPr>
      <dsp:spPr>
        <a:xfrm>
          <a:off x="5800855" y="795537"/>
          <a:ext cx="2070043" cy="17660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Historical Monitoring by CDVSA</a:t>
          </a:r>
        </a:p>
      </dsp:txBody>
      <dsp:txXfrm>
        <a:off x="5852580" y="847262"/>
        <a:ext cx="1966593" cy="1662555"/>
      </dsp:txXfrm>
    </dsp:sp>
    <dsp:sp modelId="{A2F49E88-29BD-42A4-8DF1-7DCB082EE528}">
      <dsp:nvSpPr>
        <dsp:cNvPr id="0" name=""/>
        <dsp:cNvSpPr/>
      </dsp:nvSpPr>
      <dsp:spPr>
        <a:xfrm>
          <a:off x="8077903" y="1421854"/>
          <a:ext cx="438849" cy="513370"/>
        </a:xfrm>
        <a:prstGeom prst="mathEqual">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77903" y="1524528"/>
        <a:ext cx="307194" cy="308022"/>
      </dsp:txXfrm>
    </dsp:sp>
    <dsp:sp modelId="{E5D8023F-A5DC-475A-ADE3-0B8AFDB5AA92}">
      <dsp:nvSpPr>
        <dsp:cNvPr id="0" name=""/>
        <dsp:cNvSpPr/>
      </dsp:nvSpPr>
      <dsp:spPr>
        <a:xfrm>
          <a:off x="8698916" y="795537"/>
          <a:ext cx="2070043" cy="17660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Year &amp; Quarter of Onsite Visit</a:t>
          </a:r>
        </a:p>
      </dsp:txBody>
      <dsp:txXfrm>
        <a:off x="8750641" y="847262"/>
        <a:ext cx="1966593" cy="16625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1AFE2-9064-46EC-9782-EA786D1C8C1E}">
      <dsp:nvSpPr>
        <dsp:cNvPr id="0" name=""/>
        <dsp:cNvSpPr/>
      </dsp:nvSpPr>
      <dsp:spPr>
        <a:xfrm>
          <a:off x="0" y="5106"/>
          <a:ext cx="3868462" cy="52767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Level 1- Every Three Years</a:t>
          </a:r>
        </a:p>
      </dsp:txBody>
      <dsp:txXfrm>
        <a:off x="25759" y="30865"/>
        <a:ext cx="3816944" cy="476152"/>
      </dsp:txXfrm>
    </dsp:sp>
    <dsp:sp modelId="{5CE86099-E598-43E3-BC95-381A78A0D2E0}">
      <dsp:nvSpPr>
        <dsp:cNvPr id="0" name=""/>
        <dsp:cNvSpPr/>
      </dsp:nvSpPr>
      <dsp:spPr>
        <a:xfrm>
          <a:off x="0" y="596136"/>
          <a:ext cx="3868462" cy="52767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Level 2- Every Three Years</a:t>
          </a:r>
        </a:p>
      </dsp:txBody>
      <dsp:txXfrm>
        <a:off x="25759" y="621895"/>
        <a:ext cx="3816944" cy="476152"/>
      </dsp:txXfrm>
    </dsp:sp>
    <dsp:sp modelId="{2F5E5B04-7759-4590-917F-0C2E5B8F4E05}">
      <dsp:nvSpPr>
        <dsp:cNvPr id="0" name=""/>
        <dsp:cNvSpPr/>
      </dsp:nvSpPr>
      <dsp:spPr>
        <a:xfrm>
          <a:off x="0" y="1187166"/>
          <a:ext cx="3868462" cy="52767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Level 3- Every Two Years</a:t>
          </a:r>
        </a:p>
      </dsp:txBody>
      <dsp:txXfrm>
        <a:off x="25759" y="1212925"/>
        <a:ext cx="3816944" cy="476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99657-54AB-4893-A875-D4EDCDA06BE9}">
      <dsp:nvSpPr>
        <dsp:cNvPr id="0" name=""/>
        <dsp:cNvSpPr/>
      </dsp:nvSpPr>
      <dsp:spPr>
        <a:xfrm>
          <a:off x="4734" y="1087616"/>
          <a:ext cx="2070043" cy="20134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Results of OAT</a:t>
          </a:r>
        </a:p>
      </dsp:txBody>
      <dsp:txXfrm>
        <a:off x="63706" y="1146588"/>
        <a:ext cx="1952099" cy="1895496"/>
      </dsp:txXfrm>
    </dsp:sp>
    <dsp:sp modelId="{88CC2970-5570-4670-A347-371BD8254E2B}">
      <dsp:nvSpPr>
        <dsp:cNvPr id="0" name=""/>
        <dsp:cNvSpPr/>
      </dsp:nvSpPr>
      <dsp:spPr>
        <a:xfrm rot="20029">
          <a:off x="2293353" y="1846304"/>
          <a:ext cx="463397" cy="51337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293354" y="1948573"/>
        <a:ext cx="324378" cy="308022"/>
      </dsp:txXfrm>
    </dsp:sp>
    <dsp:sp modelId="{51357291-4B39-42B0-A456-0FDA434F7398}">
      <dsp:nvSpPr>
        <dsp:cNvPr id="0" name=""/>
        <dsp:cNvSpPr/>
      </dsp:nvSpPr>
      <dsp:spPr>
        <a:xfrm>
          <a:off x="2949097" y="1104770"/>
          <a:ext cx="2070043" cy="20134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Knowledge of Subgrantee Needs</a:t>
          </a:r>
        </a:p>
      </dsp:txBody>
      <dsp:txXfrm>
        <a:off x="3008069" y="1163742"/>
        <a:ext cx="1952099" cy="1895496"/>
      </dsp:txXfrm>
    </dsp:sp>
    <dsp:sp modelId="{4FE325C9-2387-4CA8-8C2B-8D1E7C9AD266}">
      <dsp:nvSpPr>
        <dsp:cNvPr id="0" name=""/>
        <dsp:cNvSpPr/>
      </dsp:nvSpPr>
      <dsp:spPr>
        <a:xfrm rot="21579321">
          <a:off x="5214565" y="1846157"/>
          <a:ext cx="414316" cy="51337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14566" y="1949205"/>
        <a:ext cx="290021" cy="308022"/>
      </dsp:txXfrm>
    </dsp:sp>
    <dsp:sp modelId="{945CBB96-A60B-4D70-909F-885B88858693}">
      <dsp:nvSpPr>
        <dsp:cNvPr id="0" name=""/>
        <dsp:cNvSpPr/>
      </dsp:nvSpPr>
      <dsp:spPr>
        <a:xfrm>
          <a:off x="5800855" y="1087616"/>
          <a:ext cx="2070043" cy="20134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Scheduling Needs of Subgrantee &amp; CDVSA Staff</a:t>
          </a:r>
        </a:p>
      </dsp:txBody>
      <dsp:txXfrm>
        <a:off x="5859827" y="1146588"/>
        <a:ext cx="1952099" cy="1895496"/>
      </dsp:txXfrm>
    </dsp:sp>
    <dsp:sp modelId="{A2F49E88-29BD-42A4-8DF1-7DCB082EE528}">
      <dsp:nvSpPr>
        <dsp:cNvPr id="0" name=""/>
        <dsp:cNvSpPr/>
      </dsp:nvSpPr>
      <dsp:spPr>
        <a:xfrm>
          <a:off x="8077903" y="1837651"/>
          <a:ext cx="438849" cy="513370"/>
        </a:xfrm>
        <a:prstGeom prst="mathEqual">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77903" y="1940325"/>
        <a:ext cx="307194" cy="308022"/>
      </dsp:txXfrm>
    </dsp:sp>
    <dsp:sp modelId="{E5D8023F-A5DC-475A-ADE3-0B8AFDB5AA92}">
      <dsp:nvSpPr>
        <dsp:cNvPr id="0" name=""/>
        <dsp:cNvSpPr/>
      </dsp:nvSpPr>
      <dsp:spPr>
        <a:xfrm>
          <a:off x="8698916" y="1087616"/>
          <a:ext cx="2070043" cy="20134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Quarter of Financial Desk Review</a:t>
          </a:r>
        </a:p>
      </dsp:txBody>
      <dsp:txXfrm>
        <a:off x="8757888" y="1146588"/>
        <a:ext cx="1952099" cy="1895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1AFE2-9064-46EC-9782-EA786D1C8C1E}">
      <dsp:nvSpPr>
        <dsp:cNvPr id="0" name=""/>
        <dsp:cNvSpPr/>
      </dsp:nvSpPr>
      <dsp:spPr>
        <a:xfrm>
          <a:off x="0" y="6222"/>
          <a:ext cx="6318159" cy="5516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Level 1- 2 Months Expenses/up to 25 Line items</a:t>
          </a:r>
        </a:p>
      </dsp:txBody>
      <dsp:txXfrm>
        <a:off x="26930" y="33152"/>
        <a:ext cx="6264299" cy="497795"/>
      </dsp:txXfrm>
    </dsp:sp>
    <dsp:sp modelId="{5CE86099-E598-43E3-BC95-381A78A0D2E0}">
      <dsp:nvSpPr>
        <dsp:cNvPr id="0" name=""/>
        <dsp:cNvSpPr/>
      </dsp:nvSpPr>
      <dsp:spPr>
        <a:xfrm>
          <a:off x="0" y="624117"/>
          <a:ext cx="6318159" cy="5516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Level 2- 2 Months Expenses/up to 25 Line items</a:t>
          </a:r>
        </a:p>
      </dsp:txBody>
      <dsp:txXfrm>
        <a:off x="26930" y="651047"/>
        <a:ext cx="6264299" cy="497795"/>
      </dsp:txXfrm>
    </dsp:sp>
    <dsp:sp modelId="{2F5E5B04-7759-4590-917F-0C2E5B8F4E05}">
      <dsp:nvSpPr>
        <dsp:cNvPr id="0" name=""/>
        <dsp:cNvSpPr/>
      </dsp:nvSpPr>
      <dsp:spPr>
        <a:xfrm>
          <a:off x="0" y="1242012"/>
          <a:ext cx="6318159" cy="5516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Level 3- 2 Months Expenses/up to 50 Line items</a:t>
          </a:r>
        </a:p>
      </dsp:txBody>
      <dsp:txXfrm>
        <a:off x="26930" y="1268942"/>
        <a:ext cx="6264299"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10/22/2024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10/22/2024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PC will tour the facility to verify:</a:t>
            </a:r>
          </a:p>
          <a:p>
            <a:pPr lvl="1"/>
            <a:r>
              <a:rPr lang="en-US" dirty="0"/>
              <a:t>Personnel files are locked and only accessible to appropriate personnel.</a:t>
            </a:r>
          </a:p>
          <a:p>
            <a:pPr lvl="2"/>
            <a:r>
              <a:rPr lang="en-US" dirty="0"/>
              <a:t>Background checks and I-9s are stored separately.</a:t>
            </a:r>
          </a:p>
          <a:p>
            <a:pPr lvl="1"/>
            <a:r>
              <a:rPr lang="en-US" dirty="0"/>
              <a:t>Children and adult files are separate, and locked, only accessible to appropriate personnel. </a:t>
            </a:r>
          </a:p>
          <a:p>
            <a:pPr lvl="1"/>
            <a:r>
              <a:rPr lang="en-US" dirty="0"/>
              <a:t>Adequate security, safety, and sanitation, for adults and children.</a:t>
            </a:r>
          </a:p>
          <a:p>
            <a:pPr lvl="1"/>
            <a:r>
              <a:rPr lang="en-US" dirty="0"/>
              <a:t>Shelter facility has adequate security including a secure (outdoor?) play area</a:t>
            </a:r>
            <a:r>
              <a:rPr lang="en-US" sz="1050" dirty="0"/>
              <a:t> </a:t>
            </a:r>
            <a:endParaRPr lang="en-US" dirty="0"/>
          </a:p>
          <a:p>
            <a:pPr lvl="1"/>
            <a:r>
              <a:rPr lang="en-US" dirty="0"/>
              <a:t>Participants have independent access to individual locking medication storage.</a:t>
            </a:r>
          </a:p>
          <a:p>
            <a:pPr lvl="1"/>
            <a:r>
              <a:rPr lang="en-US" dirty="0"/>
              <a:t>Emergency protocols are posted, with all necessary elements.</a:t>
            </a:r>
          </a:p>
          <a:p>
            <a:pPr lvl="1"/>
            <a:r>
              <a:rPr lang="en-US" dirty="0"/>
              <a:t>Civil Rights: non-discrimination is posted and readily available in agency materials/brochures/etc. </a:t>
            </a:r>
          </a:p>
          <a:p>
            <a:pPr lvl="1"/>
            <a:r>
              <a:rPr lang="en-US" dirty="0"/>
              <a:t>Supply of basic necessities available for participants. </a:t>
            </a:r>
          </a:p>
          <a:p>
            <a:r>
              <a:rPr lang="en-US" sz="1400" dirty="0"/>
              <a:t> </a:t>
            </a:r>
            <a:r>
              <a:rPr lang="en-US" dirty="0"/>
              <a:t>Not necessarily outdoor, and I think we can roll this into the above bullet.</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412211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Aft>
                <a:spcPts val="1200"/>
              </a:spcAft>
              <a:buFont typeface="Arial" panose="020B0604020202020204" pitchFamily="34" charset="0"/>
              <a:buChar char="•"/>
            </a:pPr>
            <a:r>
              <a:rPr lang="en-US" dirty="0"/>
              <a:t> will review findings/potential findings from pre-onsite and onsite review with ED. </a:t>
            </a:r>
          </a:p>
          <a:p>
            <a:pPr marL="285750" lvl="0" indent="-285750">
              <a:spcAft>
                <a:spcPts val="1200"/>
              </a:spcAft>
              <a:buFont typeface="Arial" panose="020B0604020202020204" pitchFamily="34" charset="0"/>
              <a:buChar char="•"/>
            </a:pPr>
            <a:r>
              <a:rPr lang="en-US" dirty="0"/>
              <a:t>PC will review highlights/areas for improvement from Community Partner Surveys.</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405207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PC will complete Post-Onsite Letter with  an overview of the onsite visit and a list of findings with required corrective action as well as agreed upon timeline for completion. </a:t>
            </a:r>
          </a:p>
          <a:p>
            <a:pPr marL="228600" indent="-228600">
              <a:buFont typeface="+mj-lt"/>
              <a:buAutoNum type="arabicPeriod"/>
            </a:pPr>
            <a:endParaRPr lang="en-US" dirty="0"/>
          </a:p>
          <a:p>
            <a:pPr marL="228600" indent="-228600">
              <a:buFont typeface="+mj-lt"/>
              <a:buAutoNum type="arabicPeriod"/>
            </a:pPr>
            <a:r>
              <a:rPr lang="en-US" dirty="0"/>
              <a:t>PC will email Post-Onsite Letter to Executive Director and Board Chair within 4 weeks of onsite. Letter will state deadline for completion of required corrective actions, generally 6 weeks from issuance of letter. </a:t>
            </a:r>
          </a:p>
          <a:p>
            <a:pPr marL="228600" indent="-228600">
              <a:buFont typeface="+mj-lt"/>
              <a:buAutoNum type="arabicPeriod"/>
            </a:pPr>
            <a:endParaRPr lang="en-US" dirty="0"/>
          </a:p>
          <a:p>
            <a:pPr marL="228600" indent="-228600">
              <a:buFont typeface="+mj-lt"/>
              <a:buAutoNum type="arabicPeriod"/>
            </a:pPr>
            <a:r>
              <a:rPr lang="en-US" dirty="0"/>
              <a:t>PC will track completion of required corrective actions. Once all have been satisfied, PC will issue a Letter of Completion to subgrantee, officially closing their Programmatic Site Review.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183689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a:t>
            </a:r>
          </a:p>
          <a:p>
            <a:r>
              <a:rPr lang="en-US" dirty="0"/>
              <a:t>Staff training</a:t>
            </a:r>
          </a:p>
          <a:p>
            <a:r>
              <a:rPr lang="en-US" dirty="0"/>
              <a:t>Completing exempt form for EEOP</a:t>
            </a:r>
          </a:p>
          <a:p>
            <a:r>
              <a:rPr lang="en-US" dirty="0"/>
              <a:t>Updates to protected classes</a:t>
            </a:r>
          </a:p>
          <a:p>
            <a:endParaRPr lang="en-US" dirty="0"/>
          </a:p>
          <a:p>
            <a:r>
              <a:rPr lang="en-US" dirty="0"/>
              <a:t>VOLUNTARY SERVICES</a:t>
            </a:r>
          </a:p>
          <a:p>
            <a:r>
              <a:rPr lang="en-US" dirty="0"/>
              <a:t>Curfew</a:t>
            </a:r>
          </a:p>
          <a:p>
            <a:r>
              <a:rPr lang="en-US" dirty="0"/>
              <a:t>Intoxication</a:t>
            </a:r>
          </a:p>
          <a:p>
            <a:r>
              <a:rPr lang="en-US" dirty="0"/>
              <a:t>Participation</a:t>
            </a:r>
          </a:p>
          <a:p>
            <a:endParaRPr lang="en-US" dirty="0"/>
          </a:p>
          <a:p>
            <a:r>
              <a:rPr lang="en-US" dirty="0"/>
              <a:t>CONFIDENTIALITY</a:t>
            </a:r>
          </a:p>
          <a:p>
            <a:r>
              <a:rPr lang="en-US" dirty="0"/>
              <a:t>Contacting LE or OCS without ROI</a:t>
            </a:r>
          </a:p>
          <a:p>
            <a:endParaRPr lang="en-US" dirty="0"/>
          </a:p>
          <a:p>
            <a:r>
              <a:rPr lang="en-US" dirty="0"/>
              <a:t>PARTICIPANT FILES</a:t>
            </a:r>
          </a:p>
          <a:p>
            <a:r>
              <a:rPr lang="en-US" dirty="0"/>
              <a:t>Separate for child and adults</a:t>
            </a:r>
          </a:p>
          <a:p>
            <a:r>
              <a:rPr lang="en-US" dirty="0"/>
              <a:t>Overdocumentation </a:t>
            </a:r>
          </a:p>
          <a:p>
            <a:endParaRPr lang="en-US" dirty="0"/>
          </a:p>
          <a:p>
            <a:r>
              <a:rPr lang="en-US" dirty="0"/>
              <a:t>PERSONNEL</a:t>
            </a:r>
          </a:p>
          <a:p>
            <a:r>
              <a:rPr lang="en-US" dirty="0"/>
              <a:t>Files Missing required training documentation</a:t>
            </a:r>
          </a:p>
          <a:p>
            <a:r>
              <a:rPr lang="en-US" dirty="0"/>
              <a:t>Delineated timesheets</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1612209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FDR steps to </a:t>
            </a:r>
            <a:r>
              <a:rPr lang="en-US" dirty="0" err="1"/>
              <a:t>subgrantees</a:t>
            </a:r>
            <a:r>
              <a:rPr lang="en-US" dirty="0"/>
              <a:t> doc</a:t>
            </a:r>
          </a:p>
        </p:txBody>
      </p:sp>
      <p:sp>
        <p:nvSpPr>
          <p:cNvPr id="4" name="Slide Number Placeholder 3"/>
          <p:cNvSpPr>
            <a:spLocks noGrp="1"/>
          </p:cNvSpPr>
          <p:nvPr>
            <p:ph type="sldNum" sz="quarter" idx="10"/>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32698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Monitors:</a:t>
            </a:r>
          </a:p>
          <a:p>
            <a:r>
              <a:rPr lang="en-US" dirty="0"/>
              <a:t>Shannen reviews all Federal subawards (VOCA, SASP, FVPSA )</a:t>
            </a:r>
          </a:p>
          <a:p>
            <a:r>
              <a:rPr lang="en-US" dirty="0"/>
              <a:t>Kelly reviews all General Fund subawards (VS, BIP, PBP, CR, CBPPP), and VAWA</a:t>
            </a:r>
          </a:p>
          <a:p>
            <a:endParaRPr lang="en-US" dirty="0"/>
          </a:p>
          <a:p>
            <a:r>
              <a:rPr lang="en-US" dirty="0"/>
              <a:t>Each year, a program will have FDR unless the Risk Assessment and other factors dictate the need for more or less financial desk review.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185149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Personnel time and activities – Appropriately documented and allocated </a:t>
            </a:r>
          </a:p>
          <a:p>
            <a:pPr marL="171450" indent="-171450">
              <a:buFont typeface="Arial" panose="020B0604020202020204" pitchFamily="34" charset="0"/>
              <a:buChar char="•"/>
            </a:pPr>
            <a:r>
              <a:rPr lang="en-US" sz="1200" dirty="0"/>
              <a:t>Allowable and Unallowable Costs</a:t>
            </a:r>
          </a:p>
          <a:p>
            <a:pPr marL="171450" indent="-171450">
              <a:buFont typeface="Arial" panose="020B0604020202020204" pitchFamily="34" charset="0"/>
              <a:buChar char="•"/>
            </a:pPr>
            <a:r>
              <a:rPr lang="en-US" sz="1200" dirty="0"/>
              <a:t>Match (cash and in-kind, if applicable) – Appropriately documented, recorded, allocable </a:t>
            </a:r>
          </a:p>
          <a:p>
            <a:pPr marL="171450" indent="-171450">
              <a:buFont typeface="Arial" panose="020B0604020202020204" pitchFamily="34" charset="0"/>
              <a:buChar char="•"/>
            </a:pPr>
            <a:r>
              <a:rPr lang="en-US" sz="1200" dirty="0"/>
              <a:t>Financial reports – Internal and external; supported by accounting records, timeliness</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253388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Financial Desk Review Process</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1. Financial Desk Review Notification Letters</a:t>
            </a:r>
            <a:r>
              <a:rPr lang="en-US" sz="1200" kern="1200" dirty="0">
                <a:solidFill>
                  <a:schemeClr val="tx1"/>
                </a:solidFill>
                <a:effectLst/>
                <a:latin typeface="+mn-lt"/>
                <a:ea typeface="+mn-ea"/>
                <a:cs typeface="+mn-cs"/>
              </a:rPr>
              <a:t> along with a </a:t>
            </a:r>
            <a:r>
              <a:rPr lang="en-US" sz="1200" b="1" kern="1200" dirty="0">
                <a:solidFill>
                  <a:schemeClr val="tx1"/>
                </a:solidFill>
                <a:effectLst/>
                <a:latin typeface="+mn-lt"/>
                <a:ea typeface="+mn-ea"/>
                <a:cs typeface="+mn-cs"/>
              </a:rPr>
              <a:t>Source Document Request Checklist</a:t>
            </a:r>
            <a:r>
              <a:rPr lang="en-US" sz="1200" kern="1200" dirty="0">
                <a:solidFill>
                  <a:schemeClr val="tx1"/>
                </a:solidFill>
                <a:effectLst/>
                <a:latin typeface="+mn-lt"/>
                <a:ea typeface="+mn-ea"/>
                <a:cs typeface="+mn-cs"/>
              </a:rPr>
              <a:t> will be emailed to the </a:t>
            </a:r>
            <a:r>
              <a:rPr lang="en-US" sz="1200" kern="1200" dirty="0" err="1">
                <a:solidFill>
                  <a:schemeClr val="tx1"/>
                </a:solidFill>
                <a:effectLst/>
                <a:latin typeface="+mn-lt"/>
                <a:ea typeface="+mn-ea"/>
                <a:cs typeface="+mn-cs"/>
              </a:rPr>
              <a:t>subgrantee’s</a:t>
            </a:r>
            <a:r>
              <a:rPr lang="en-US" sz="1200" kern="1200" dirty="0">
                <a:solidFill>
                  <a:schemeClr val="tx1"/>
                </a:solidFill>
                <a:effectLst/>
                <a:latin typeface="+mn-lt"/>
                <a:ea typeface="+mn-ea"/>
                <a:cs typeface="+mn-cs"/>
              </a:rPr>
              <a:t> primary contact at least </a:t>
            </a:r>
            <a:r>
              <a:rPr lang="en-US" sz="1200" u="sng" kern="1200" dirty="0">
                <a:solidFill>
                  <a:schemeClr val="tx1"/>
                </a:solidFill>
                <a:effectLst/>
                <a:latin typeface="+mn-lt"/>
                <a:ea typeface="+mn-ea"/>
                <a:cs typeface="+mn-cs"/>
              </a:rPr>
              <a:t>30 days</a:t>
            </a:r>
            <a:r>
              <a:rPr lang="en-US" sz="1200" kern="1200" dirty="0">
                <a:solidFill>
                  <a:schemeClr val="tx1"/>
                </a:solidFill>
                <a:effectLst/>
                <a:latin typeface="+mn-lt"/>
                <a:ea typeface="+mn-ea"/>
                <a:cs typeface="+mn-cs"/>
              </a:rPr>
              <a:t> prior to the scheduled review. The </a:t>
            </a:r>
            <a:r>
              <a:rPr lang="en-US" sz="1200" kern="1200" dirty="0" err="1">
                <a:solidFill>
                  <a:schemeClr val="tx1"/>
                </a:solidFill>
                <a:effectLst/>
                <a:latin typeface="+mn-lt"/>
                <a:ea typeface="+mn-ea"/>
                <a:cs typeface="+mn-cs"/>
              </a:rPr>
              <a:t>subgrantee’s</a:t>
            </a:r>
            <a:r>
              <a:rPr lang="en-US" sz="1200" kern="1200" dirty="0">
                <a:solidFill>
                  <a:schemeClr val="tx1"/>
                </a:solidFill>
                <a:effectLst/>
                <a:latin typeface="+mn-lt"/>
                <a:ea typeface="+mn-ea"/>
                <a:cs typeface="+mn-cs"/>
              </a:rPr>
              <a:t> Board chair and designated CDVSA Program Coordinator will be included in this notification.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will have at least </a:t>
            </a:r>
            <a:r>
              <a:rPr lang="en-US" sz="1200" u="sng" kern="1200" dirty="0">
                <a:solidFill>
                  <a:schemeClr val="tx1"/>
                </a:solidFill>
                <a:effectLst/>
                <a:latin typeface="+mn-lt"/>
                <a:ea typeface="+mn-ea"/>
                <a:cs typeface="+mn-cs"/>
              </a:rPr>
              <a:t>30 calendar days</a:t>
            </a:r>
            <a:r>
              <a:rPr lang="en-US" sz="1200" kern="1200" dirty="0">
                <a:solidFill>
                  <a:schemeClr val="tx1"/>
                </a:solidFill>
                <a:effectLst/>
                <a:latin typeface="+mn-lt"/>
                <a:ea typeface="+mn-ea"/>
                <a:cs typeface="+mn-cs"/>
              </a:rPr>
              <a:t> to prepare their financial reports, gather their source documents outlines on the checklist, and ask clarifying questions. The CDVSA Administrative Officer or Grants Administrator will work with each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and follow up, by either phone or email, to ensure </a:t>
            </a:r>
            <a:r>
              <a:rPr lang="en-US" sz="1200" kern="1200" dirty="0" err="1">
                <a:solidFill>
                  <a:schemeClr val="tx1"/>
                </a:solidFill>
                <a:effectLst/>
                <a:latin typeface="+mn-lt"/>
                <a:ea typeface="+mn-ea"/>
                <a:cs typeface="+mn-cs"/>
              </a:rPr>
              <a:t>subgrantees</a:t>
            </a:r>
            <a:r>
              <a:rPr lang="en-US" sz="1200" kern="1200" dirty="0">
                <a:solidFill>
                  <a:schemeClr val="tx1"/>
                </a:solidFill>
                <a:effectLst/>
                <a:latin typeface="+mn-lt"/>
                <a:ea typeface="+mn-ea"/>
                <a:cs typeface="+mn-cs"/>
              </a:rPr>
              <a:t> understand the process and expectations.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Subgrantees</a:t>
            </a:r>
            <a:r>
              <a:rPr lang="en-US" sz="1200" kern="1200" dirty="0">
                <a:solidFill>
                  <a:schemeClr val="tx1"/>
                </a:solidFill>
                <a:effectLst/>
                <a:latin typeface="+mn-lt"/>
                <a:ea typeface="+mn-ea"/>
                <a:cs typeface="+mn-cs"/>
              </a:rPr>
              <a:t> will submit their financial documents to the CDVSA Administrative Officer by close of business (4:30 pm AKST) on the specified due date, usually the </a:t>
            </a:r>
            <a:r>
              <a:rPr lang="en-US" sz="1200" u="sng" kern="1200" dirty="0">
                <a:solidFill>
                  <a:schemeClr val="tx1"/>
                </a:solidFill>
                <a:effectLst/>
                <a:latin typeface="+mn-lt"/>
                <a:ea typeface="+mn-ea"/>
                <a:cs typeface="+mn-cs"/>
              </a:rPr>
              <a:t>1</a:t>
            </a:r>
            <a:r>
              <a:rPr lang="en-US" sz="1200" u="sng" kern="1200" baseline="30000" dirty="0">
                <a:solidFill>
                  <a:schemeClr val="tx1"/>
                </a:solidFill>
                <a:effectLst/>
                <a:latin typeface="+mn-lt"/>
                <a:ea typeface="+mn-ea"/>
                <a:cs typeface="+mn-cs"/>
              </a:rPr>
              <a:t>st</a:t>
            </a:r>
            <a:r>
              <a:rPr lang="en-US" sz="1200" u="sng" kern="1200" dirty="0">
                <a:solidFill>
                  <a:schemeClr val="tx1"/>
                </a:solidFill>
                <a:effectLst/>
                <a:latin typeface="+mn-lt"/>
                <a:ea typeface="+mn-ea"/>
                <a:cs typeface="+mn-cs"/>
              </a:rPr>
              <a:t> of the month</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271220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salaries and wages charged against </a:t>
            </a:r>
            <a:r>
              <a:rPr lang="en-US" sz="1200" b="0" i="0" u="none" strike="noStrike" kern="1200" baseline="0" dirty="0" err="1">
                <a:solidFill>
                  <a:schemeClr val="tx1"/>
                </a:solidFill>
                <a:latin typeface="+mn-lt"/>
                <a:ea typeface="+mn-ea"/>
                <a:cs typeface="+mn-cs"/>
              </a:rPr>
              <a:t>subaward</a:t>
            </a:r>
            <a:r>
              <a:rPr lang="en-US" sz="1200" b="0" i="0" u="none" strike="noStrike" kern="1200" baseline="0" dirty="0">
                <a:solidFill>
                  <a:schemeClr val="tx1"/>
                </a:solidFill>
                <a:latin typeface="+mn-lt"/>
                <a:ea typeface="+mn-ea"/>
                <a:cs typeface="+mn-cs"/>
              </a:rPr>
              <a:t> funds should be supported by signed timesheets &amp; attendance records. It might also be useful to keep track of how much staff time was spent on different program areas, to measure progress towards work plan deliverables and management plan implementation.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843"/>
                </a:solidFill>
                <a:effectLst/>
                <a:uLnTx/>
                <a:uFillTx/>
                <a:latin typeface="+mn-lt"/>
                <a:ea typeface="+mn-ea"/>
                <a:cs typeface="+mn-cs"/>
              </a:rPr>
              <a:t>All volunteer hours used as in-kind match should be supported by signed timesheets and/or attendance records.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843"/>
                </a:solidFill>
                <a:effectLst/>
                <a:uLnTx/>
                <a:uFillTx/>
                <a:latin typeface="+mn-lt"/>
                <a:ea typeface="+mn-ea"/>
                <a:cs typeface="+mn-cs"/>
              </a:rPr>
              <a:t>The most important information to track is the number of hours of work completed and the kind of work being done.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843"/>
                </a:solidFill>
                <a:effectLst/>
                <a:uLnTx/>
                <a:uFillTx/>
                <a:latin typeface="+mn-lt"/>
                <a:ea typeface="+mn-ea"/>
                <a:cs typeface="+mn-cs"/>
              </a:rPr>
              <a:t>Also, it is important to have a defensible system for calculating the monetary value of volunteer time.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052052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400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note cards to capture questions that arise during the presentation. We will address any questions that were not answered throughout the course of the presentation at the end.</a:t>
            </a:r>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427320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Purchase orders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●Packing slips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●Paid receipts and invoices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●Donated Supplies, i.e., in-kind donations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●Connection to annual work plan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065288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Financial Desk Review Process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4. The financial review of received documents will be completed within </a:t>
            </a:r>
            <a:r>
              <a:rPr lang="en-US" sz="1200" u="sng" kern="1200" dirty="0">
                <a:solidFill>
                  <a:schemeClr val="tx1"/>
                </a:solidFill>
                <a:effectLst/>
                <a:latin typeface="+mn-lt"/>
                <a:ea typeface="+mn-ea"/>
                <a:cs typeface="+mn-cs"/>
              </a:rPr>
              <a:t>3 to 7</a:t>
            </a:r>
            <a:r>
              <a:rPr lang="en-US" sz="1200" kern="1200" dirty="0">
                <a:solidFill>
                  <a:schemeClr val="tx1"/>
                </a:solidFill>
                <a:effectLst/>
                <a:latin typeface="+mn-lt"/>
                <a:ea typeface="+mn-ea"/>
                <a:cs typeface="+mn-cs"/>
              </a:rPr>
              <a:t> business days depending on the amount of material there is to review.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5. Once the material has been reviewed the CDVSA Administrative Officer or Grants Administrator will contact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to schedule an “exit interview” between the </a:t>
            </a:r>
            <a:r>
              <a:rPr lang="en-US" sz="1200" u="sng" kern="1200" dirty="0">
                <a:solidFill>
                  <a:schemeClr val="tx1"/>
                </a:solidFill>
                <a:effectLst/>
                <a:latin typeface="+mn-lt"/>
                <a:ea typeface="+mn-ea"/>
                <a:cs typeface="+mn-cs"/>
              </a:rPr>
              <a:t>5</a:t>
            </a:r>
            <a:r>
              <a:rPr lang="en-US" sz="1200" u="sng" kern="1200" baseline="30000" dirty="0">
                <a:solidFill>
                  <a:schemeClr val="tx1"/>
                </a:solidFill>
                <a:effectLst/>
                <a:latin typeface="+mn-lt"/>
                <a:ea typeface="+mn-ea"/>
                <a:cs typeface="+mn-cs"/>
              </a:rPr>
              <a:t>th</a:t>
            </a:r>
            <a:r>
              <a:rPr lang="en-US" sz="1200" u="sng" kern="1200" dirty="0">
                <a:solidFill>
                  <a:schemeClr val="tx1"/>
                </a:solidFill>
                <a:effectLst/>
                <a:latin typeface="+mn-lt"/>
                <a:ea typeface="+mn-ea"/>
                <a:cs typeface="+mn-cs"/>
              </a:rPr>
              <a:t> to 7</a:t>
            </a:r>
            <a:r>
              <a:rPr lang="en-US" sz="1200" u="sng"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and discuss potential findings. The CDVSA Program Coordinator may also join in on the exit interview.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0613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Financial Desk Review Process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6. Following the exit interview, a </a:t>
            </a:r>
            <a:r>
              <a:rPr lang="en-US" sz="1200" b="1" kern="1200" dirty="0">
                <a:solidFill>
                  <a:schemeClr val="tx1"/>
                </a:solidFill>
                <a:effectLst/>
                <a:latin typeface="+mn-lt"/>
                <a:ea typeface="+mn-ea"/>
                <a:cs typeface="+mn-cs"/>
              </a:rPr>
              <a:t>Financial Monitoring Compliance Review Report</a:t>
            </a:r>
            <a:r>
              <a:rPr lang="en-US" sz="1200" kern="1200" dirty="0">
                <a:solidFill>
                  <a:schemeClr val="tx1"/>
                </a:solidFill>
                <a:effectLst/>
                <a:latin typeface="+mn-lt"/>
                <a:ea typeface="+mn-ea"/>
                <a:cs typeface="+mn-cs"/>
              </a:rPr>
              <a:t> will be provided to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within </a:t>
            </a:r>
            <a:r>
              <a:rPr lang="en-US" sz="1200" u="sng" kern="1200" dirty="0">
                <a:solidFill>
                  <a:schemeClr val="tx1"/>
                </a:solidFill>
                <a:effectLst/>
                <a:latin typeface="+mn-lt"/>
                <a:ea typeface="+mn-ea"/>
                <a:cs typeface="+mn-cs"/>
              </a:rPr>
              <a:t>3 to 5</a:t>
            </a:r>
            <a:r>
              <a:rPr lang="en-US" sz="1200" kern="1200" dirty="0">
                <a:solidFill>
                  <a:schemeClr val="tx1"/>
                </a:solidFill>
                <a:effectLst/>
                <a:latin typeface="+mn-lt"/>
                <a:ea typeface="+mn-ea"/>
                <a:cs typeface="+mn-cs"/>
              </a:rPr>
              <a:t> business days. This report will identify findings and set an expectation for how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can come into compliance. If there are no findings this will complete the Financial Desk Review.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7.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will have </a:t>
            </a:r>
            <a:r>
              <a:rPr lang="en-US" sz="1200" u="sng" kern="1200" dirty="0">
                <a:solidFill>
                  <a:schemeClr val="tx1"/>
                </a:solidFill>
                <a:effectLst/>
                <a:latin typeface="+mn-lt"/>
                <a:ea typeface="+mn-ea"/>
                <a:cs typeface="+mn-cs"/>
              </a:rPr>
              <a:t>up to 60 calendar days</a:t>
            </a:r>
            <a:r>
              <a:rPr lang="en-US" sz="1200" kern="1200" dirty="0">
                <a:solidFill>
                  <a:schemeClr val="tx1"/>
                </a:solidFill>
                <a:effectLst/>
                <a:latin typeface="+mn-lt"/>
                <a:ea typeface="+mn-ea"/>
                <a:cs typeface="+mn-cs"/>
              </a:rPr>
              <a:t> from receiving their</a:t>
            </a:r>
            <a:r>
              <a:rPr lang="en-US" sz="1200" b="1" kern="1200" dirty="0">
                <a:solidFill>
                  <a:schemeClr val="tx1"/>
                </a:solidFill>
                <a:effectLst/>
                <a:latin typeface="+mn-lt"/>
                <a:ea typeface="+mn-ea"/>
                <a:cs typeface="+mn-cs"/>
              </a:rPr>
              <a:t> Financial Monitoring Compliance Review Report</a:t>
            </a:r>
            <a:r>
              <a:rPr lang="en-US" sz="1200" kern="1200" dirty="0">
                <a:solidFill>
                  <a:schemeClr val="tx1"/>
                </a:solidFill>
                <a:effectLst/>
                <a:latin typeface="+mn-lt"/>
                <a:ea typeface="+mn-ea"/>
                <a:cs typeface="+mn-cs"/>
              </a:rPr>
              <a:t> to submit proof of compliance. Proof of compliance will be submitted to the CDVSA Administrative Officer. (*Examples)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8. The CDVSA Administrative Officer or Grants Administrator will review the additional material submitted by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and submit their recommendations to the Program Coordinator within </a:t>
            </a:r>
            <a:r>
              <a:rPr lang="en-US" sz="1200" u="sng" kern="1200" dirty="0">
                <a:solidFill>
                  <a:schemeClr val="tx1"/>
                </a:solidFill>
                <a:effectLst/>
                <a:latin typeface="+mn-lt"/>
                <a:ea typeface="+mn-ea"/>
                <a:cs typeface="+mn-cs"/>
              </a:rPr>
              <a:t>3 to 5</a:t>
            </a:r>
            <a:r>
              <a:rPr lang="en-US" sz="1200" kern="1200" dirty="0">
                <a:solidFill>
                  <a:schemeClr val="tx1"/>
                </a:solidFill>
                <a:effectLst/>
                <a:latin typeface="+mn-lt"/>
                <a:ea typeface="+mn-ea"/>
                <a:cs typeface="+mn-cs"/>
              </a:rPr>
              <a:t> business days.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9. If the Program Coordinator agrees with the recommendation, then the Administrative Officer or Grants Administrator will email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a </a:t>
            </a:r>
            <a:r>
              <a:rPr lang="en-US" sz="1200" b="1" kern="1200" dirty="0">
                <a:solidFill>
                  <a:schemeClr val="tx1"/>
                </a:solidFill>
                <a:effectLst/>
                <a:latin typeface="+mn-lt"/>
                <a:ea typeface="+mn-ea"/>
                <a:cs typeface="+mn-cs"/>
              </a:rPr>
              <a:t>Financial Compliance Satisfaction </a:t>
            </a:r>
            <a:r>
              <a:rPr lang="en-US" sz="1200" kern="1200" dirty="0">
                <a:solidFill>
                  <a:schemeClr val="tx1"/>
                </a:solidFill>
                <a:effectLst/>
                <a:latin typeface="+mn-lt"/>
                <a:ea typeface="+mn-ea"/>
                <a:cs typeface="+mn-cs"/>
              </a:rPr>
              <a:t>letter within </a:t>
            </a:r>
            <a:r>
              <a:rPr lang="en-US" sz="1200" u="sng" kern="1200" dirty="0">
                <a:solidFill>
                  <a:schemeClr val="tx1"/>
                </a:solidFill>
                <a:effectLst/>
                <a:latin typeface="+mn-lt"/>
                <a:ea typeface="+mn-ea"/>
                <a:cs typeface="+mn-cs"/>
              </a:rPr>
              <a:t>2 business days</a:t>
            </a:r>
            <a:r>
              <a:rPr lang="en-US" sz="1200" kern="1200" dirty="0">
                <a:solidFill>
                  <a:schemeClr val="tx1"/>
                </a:solidFill>
                <a:effectLst/>
                <a:latin typeface="+mn-lt"/>
                <a:ea typeface="+mn-ea"/>
                <a:cs typeface="+mn-cs"/>
              </a:rPr>
              <a:t> and this will complete the Financial Desk Review.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10. If CDVSA determines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continues to remain out of compliance, then the Financial Desk Review process will continue and special conditions for the </a:t>
            </a:r>
            <a:r>
              <a:rPr lang="en-US" sz="1200" kern="1200" dirty="0" err="1">
                <a:solidFill>
                  <a:schemeClr val="tx1"/>
                </a:solidFill>
                <a:effectLst/>
                <a:latin typeface="+mn-lt"/>
                <a:ea typeface="+mn-ea"/>
                <a:cs typeface="+mn-cs"/>
              </a:rPr>
              <a:t>subgrantee</a:t>
            </a:r>
            <a:r>
              <a:rPr lang="en-US" sz="1200" kern="1200" dirty="0">
                <a:solidFill>
                  <a:schemeClr val="tx1"/>
                </a:solidFill>
                <a:effectLst/>
                <a:latin typeface="+mn-lt"/>
                <a:ea typeface="+mn-ea"/>
                <a:cs typeface="+mn-cs"/>
              </a:rPr>
              <a:t> will be considered.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95643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32</a:t>
            </a:fld>
            <a:endParaRPr lang="en-US"/>
          </a:p>
        </p:txBody>
      </p:sp>
    </p:spTree>
    <p:extLst>
      <p:ext uri="{BB962C8B-B14F-4D97-AF65-F5344CB8AC3E}">
        <p14:creationId xmlns:p14="http://schemas.microsoft.com/office/powerpoint/2010/main" val="111075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400" dirty="0"/>
              <a:t>Ensure compliance with rules, regulations, and requirements </a:t>
            </a:r>
          </a:p>
          <a:p>
            <a:pPr marL="285750" lvl="0" indent="-285750">
              <a:buFont typeface="Arial" panose="020B0604020202020204" pitchFamily="34" charset="0"/>
              <a:buChar char="•"/>
            </a:pPr>
            <a:r>
              <a:rPr lang="en-US" sz="1400" dirty="0"/>
              <a:t>Safeguard Federal funds against fraud, waste, and abuse </a:t>
            </a:r>
          </a:p>
          <a:p>
            <a:pPr marL="285750" lvl="0" indent="-285750">
              <a:buFont typeface="Arial" panose="020B0604020202020204" pitchFamily="34" charset="0"/>
              <a:buChar char="•"/>
            </a:pPr>
            <a:r>
              <a:rPr lang="en-US" sz="1400" dirty="0"/>
              <a:t>Help identify actual and potential issues </a:t>
            </a:r>
          </a:p>
          <a:p>
            <a:pPr marL="285750" lvl="0" indent="-285750">
              <a:buFont typeface="Arial" panose="020B0604020202020204" pitchFamily="34" charset="0"/>
              <a:buChar char="•"/>
            </a:pPr>
            <a:r>
              <a:rPr lang="en-US" sz="1400" dirty="0"/>
              <a:t>Identify technical assistance and training needs </a:t>
            </a:r>
          </a:p>
          <a:p>
            <a:pPr marL="285750" lvl="0" indent="-285750">
              <a:buFont typeface="Arial" panose="020B0604020202020204" pitchFamily="34" charset="0"/>
              <a:buChar char="•"/>
            </a:pPr>
            <a:r>
              <a:rPr lang="en-US" sz="1400" dirty="0"/>
              <a:t>Ensure follow-up on issues and corrective actions</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277556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CDVSA, as the pass-through agency for federal grants funds, is required to monitor its subgrantees to ensure compliance with their grant award agreements and other applicable statutory regulations.</a:t>
            </a:r>
          </a:p>
          <a:p>
            <a:pPr marL="0" indent="0">
              <a:buNone/>
            </a:pPr>
            <a:endParaRPr lang="en-US" sz="1200" dirty="0"/>
          </a:p>
          <a:p>
            <a:pPr marL="0" indent="0">
              <a:buNone/>
            </a:pPr>
            <a:r>
              <a:rPr lang="en-US" sz="1200" dirty="0"/>
              <a:t>Reviewing aspects of fiscal, administrative, and programmatic compliance is part of CDVSA’s monitoring process and is generally used to assist subgrantees in complying with grant requirements.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414926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programmatic, it helps set our schedule for the year and determine if visits are 2 years apart or more or less frequent.</a:t>
            </a:r>
          </a:p>
          <a:p>
            <a:endParaRPr lang="en-US" dirty="0"/>
          </a:p>
          <a:p>
            <a:r>
              <a:rPr lang="en-US" dirty="0"/>
              <a:t>For financial, it helps determine the order of FDRs for the fiscal year. </a:t>
            </a:r>
          </a:p>
          <a:p>
            <a:endParaRPr lang="en-US" dirty="0"/>
          </a:p>
          <a:p>
            <a:pPr algn="l"/>
            <a:r>
              <a:rPr lang="en-US" b="1" dirty="0"/>
              <a:t>HIGH RISK </a:t>
            </a:r>
            <a:r>
              <a:rPr lang="en-US" dirty="0"/>
              <a:t>= higher priority for onsite and FDR</a:t>
            </a:r>
          </a:p>
          <a:p>
            <a:pPr algn="l"/>
            <a:r>
              <a:rPr lang="en-US" b="1" dirty="0"/>
              <a:t>LOW RISK </a:t>
            </a:r>
            <a:r>
              <a:rPr lang="en-US" dirty="0"/>
              <a:t>= lower priority for onsite and FDR</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30675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271762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order and scheduling of programmatic site visits and financial desk reviews is determined by:</a:t>
            </a:r>
          </a:p>
          <a:p>
            <a:r>
              <a:rPr lang="en-US" dirty="0"/>
              <a:t>Results of RAs</a:t>
            </a:r>
          </a:p>
          <a:p>
            <a:r>
              <a:rPr lang="en-US" dirty="0"/>
              <a:t>Specific knowledge of individual subgrantee needs</a:t>
            </a:r>
          </a:p>
          <a:p>
            <a:r>
              <a:rPr lang="en-US" dirty="0"/>
              <a:t>Scheduling needs of subgrantees and CDVSA staff</a:t>
            </a:r>
          </a:p>
          <a:p>
            <a:endParaRPr lang="en-US" dirty="0"/>
          </a:p>
          <a:p>
            <a:r>
              <a:rPr lang="en-US" dirty="0"/>
              <a:t>PCs will contact subgrantees selected for programmatic site reviews to confirm dates of </a:t>
            </a:r>
            <a:r>
              <a:rPr lang="en-US" dirty="0" err="1"/>
              <a:t>onsites</a:t>
            </a:r>
            <a:r>
              <a:rPr lang="en-US" dirty="0"/>
              <a:t>.</a:t>
            </a:r>
            <a:r>
              <a:rPr lang="en-US" b="1"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148643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Pre-Onsite Letter</a:t>
            </a:r>
            <a:r>
              <a:rPr lang="en-US" dirty="0"/>
              <a:t>: information regarding the onsite, including dates of the onsite, due date for submission of pre-onsite materials, and a list of personnel PC will need to interview.</a:t>
            </a:r>
          </a:p>
          <a:p>
            <a:r>
              <a:rPr lang="en-US" u="sng" dirty="0"/>
              <a:t>Pre-Onsite Checklist</a:t>
            </a:r>
            <a:r>
              <a:rPr lang="en-US" dirty="0"/>
              <a:t>: a list of all documents PCs need to review prior to coming on site. Subgrantees will email these documents, each as their own separate attachment.  </a:t>
            </a:r>
          </a:p>
          <a:p>
            <a:r>
              <a:rPr lang="en-US" u="sng" dirty="0"/>
              <a:t>CDVSA state or federal funded personnel/volunteer form: </a:t>
            </a:r>
            <a:r>
              <a:rPr lang="en-US" dirty="0"/>
              <a:t>a form completed by the subgrantee to list all personnel funded by CDVSA grants, along with any volunteers used toward match.</a:t>
            </a:r>
          </a:p>
          <a:p>
            <a:r>
              <a:rPr lang="en-US" u="sng" dirty="0"/>
              <a:t>Memoranda of Understanding form: </a:t>
            </a:r>
            <a:r>
              <a:rPr lang="en-US" dirty="0"/>
              <a:t>a form completed by the subgrantee to list all current MOUs with community partners. From this list, 10 partners will be selected to receive surveys from CDVSA prior to the onsite. These surveys will give CDVSA an idea of how the subgrantee works within the community and where some potential gaps may be. If permission is granted by the community partner, the surveys are shared with the subgrantee.</a:t>
            </a:r>
          </a:p>
          <a:p>
            <a:r>
              <a:rPr lang="en-US" u="sng" dirty="0"/>
              <a:t>Onsite Checklist: </a:t>
            </a:r>
            <a:r>
              <a:rPr lang="en-US" dirty="0"/>
              <a:t>a list of what all PCs will need to view while on site. Subgrantees should pull these items into a central location (as able) to expedite the review process.</a:t>
            </a:r>
          </a:p>
          <a:p>
            <a:r>
              <a:rPr lang="en-US" u="sng" dirty="0"/>
              <a:t>Tour of Program Checklist: </a:t>
            </a:r>
            <a:r>
              <a:rPr lang="en-US" dirty="0"/>
              <a:t>a list of all the items PCs will look for while touring the facility. </a:t>
            </a:r>
          </a:p>
          <a:p>
            <a:endParaRPr lang="en-US" dirty="0"/>
          </a:p>
          <a:p>
            <a:r>
              <a:rPr lang="en-US" dirty="0"/>
              <a:t>These attachments outline what all PCs expect to see in subgrantee’s Policies, Procedures, and other documents, as well as within the program. If there are items the subgrantee is missing, it is not necessary nor advisable to create it in time for the onsite, unless they collaborate with PC first. Rushing to develop and implement a policy might result in having to do twice the work to fix it later. Rather, missing policies or procedures can be cited in the post-onsite letter, with an agreed-upon timeline for completion.</a:t>
            </a:r>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179227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PC will conduct interview with Executive Director, Financial Agent, Shelter Manager (if applicable), CDVSA grant-funded staff member(s), and Board Chair.</a:t>
            </a:r>
          </a:p>
          <a:p>
            <a:pPr lvl="0"/>
            <a:r>
              <a:rPr lang="en-US" dirty="0"/>
              <a:t>PC will review personnel files for all grant-funded personnel to ensure each contains necessary documents. </a:t>
            </a:r>
          </a:p>
          <a:p>
            <a:pPr lvl="0"/>
            <a:r>
              <a:rPr lang="en-US" dirty="0"/>
              <a:t>PC will review financial processes to ensure internal controls are followed and that there is a segregation of duties.</a:t>
            </a:r>
          </a:p>
          <a:p>
            <a:pPr lvl="1"/>
            <a:r>
              <a:rPr lang="en-US" dirty="0"/>
              <a:t>EX: Process of requesting travel, purchase orders, delineation of personnel time, etc.</a:t>
            </a:r>
          </a:p>
          <a:p>
            <a:pPr lvl="1"/>
            <a:r>
              <a:rPr lang="en-US" dirty="0"/>
              <a:t>Verifying the delineation of coding for CDVSA funds coming in and going out.</a:t>
            </a:r>
          </a:p>
          <a:p>
            <a:pPr lvl="0"/>
            <a:r>
              <a:rPr lang="en-US" dirty="0"/>
              <a:t>PC will review all MOUs to verify they have all necessary elements.</a:t>
            </a:r>
          </a:p>
          <a:p>
            <a:pPr lvl="0"/>
            <a:r>
              <a:rPr lang="en-US" dirty="0"/>
              <a:t>PC will review past 3 Board packets to ensure meetings are conducted properly, that the Board is kept apprised of how the agency is functioning, and that the Board is fulfilling their fiduciary duties.</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181389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2B82587E-4EF4-41FA-B9E7-D32D45E0D346}" type="datetime1">
              <a:rPr lang="en-US" smtClean="0"/>
              <a:t>10/22/2024</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75808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391C46-1178-41ED-BFB2-ABE3BADA7D02}"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07397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8A3C14-87E3-4E29-B5C7-5940EA02D354}"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353986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FCC50-4FF8-4869-AFC3-999D8E28187A}"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1516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922E95-9392-4B57-9363-45DE5FF13C1B}"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269577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1468D4-0DA0-43EA-8178-07B5CC5A0E60}"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647521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E595E5-3534-4A64-8880-9817D8B8F983}"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051584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6F212-7829-422A-9E0B-C0FB1AEF5DC1}"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74668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C1042-AB41-466F-99DC-0BD951F548CE}"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90963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D2299-0A56-4F0C-B58F-514B8AEB2A61}"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8328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790C44-D2ED-40A1-A7C4-8C960FCFCD8F}"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985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C223C2-F1C5-47F5-A6DB-70178660281D}"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80670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8F14CE-74D3-438E-9945-CE20CFB165BD}" type="datetime1">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9935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DFB140-4D08-4E0C-929D-C761892B3C58}"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6276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A3659-D238-4885-8449-00A9BB8A4B96}" type="datetime1">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2545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6AD16-8CB0-4630-BA4C-5912DB3F5FAB}"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94886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52D507-0E32-4BF2-B710-61B5A3385009}"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75912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89801EB-98AE-4949-8888-CEF35F81AA28}" type="datetime1">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2124745948"/>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2.jpeg"/><Relationship Id="rId7" Type="http://schemas.openxmlformats.org/officeDocument/2006/relationships/diagramData" Target="../diagrams/data7.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5.jpg"/><Relationship Id="rId11" Type="http://schemas.microsoft.com/office/2007/relationships/diagramDrawing" Target="../diagrams/drawing7.xml"/><Relationship Id="rId5" Type="http://schemas.openxmlformats.org/officeDocument/2006/relationships/image" Target="../media/image24.jpeg"/><Relationship Id="rId10" Type="http://schemas.openxmlformats.org/officeDocument/2006/relationships/diagramColors" Target="../diagrams/colors7.xml"/><Relationship Id="rId4" Type="http://schemas.openxmlformats.org/officeDocument/2006/relationships/image" Target="../media/image23.jpeg"/><Relationship Id="rId9"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dps.alaska.gov/getmedia/68afb1f7-2fc7-4899-922f-f782a291d99a/CDVSAGrantAdministrationRegulations.pdf;.aspx" TargetMode="External"/><Relationship Id="rId3" Type="http://schemas.openxmlformats.org/officeDocument/2006/relationships/hyperlink" Target="https://www.ecfr.gov/current/title-45/subtitle-A/subchapter-A/part-75" TargetMode="External"/><Relationship Id="rId7" Type="http://schemas.openxmlformats.org/officeDocument/2006/relationships/hyperlink" Target="https://www.labor.state.ak.us/lss/" TargetMode="External"/><Relationship Id="rId2" Type="http://schemas.openxmlformats.org/officeDocument/2006/relationships/hyperlink" Target="https://www.ecfr.gov/current/title-2/subtitle-A/chapter-II/part-200" TargetMode="External"/><Relationship Id="rId1" Type="http://schemas.openxmlformats.org/officeDocument/2006/relationships/slideLayout" Target="../slideLayouts/slideLayout2.xml"/><Relationship Id="rId6" Type="http://schemas.openxmlformats.org/officeDocument/2006/relationships/hyperlink" Target="https://www.dol.gov/agencies/whd/flsa" TargetMode="External"/><Relationship Id="rId5" Type="http://schemas.openxmlformats.org/officeDocument/2006/relationships/hyperlink" Target="https://www.ojp.gov/program/civil-rights-office/training-resources" TargetMode="External"/><Relationship Id="rId10" Type="http://schemas.openxmlformats.org/officeDocument/2006/relationships/hyperlink" Target="https://dps.alaska.gov/getmedia/4579c17a-a182-4bfd-aabc-6107bc83b7e6/CDVSARegulations.pdf;.aspx" TargetMode="External"/><Relationship Id="rId4" Type="http://schemas.openxmlformats.org/officeDocument/2006/relationships/hyperlink" Target="https://www.ojp.gov/funding/financialguidedoj/overview" TargetMode="External"/><Relationship Id="rId9" Type="http://schemas.openxmlformats.org/officeDocument/2006/relationships/hyperlink" Target="https://doa.alaska.gov/dof/manuals/aam/index.html"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16220"/>
            <a:ext cx="8496068" cy="1859140"/>
          </a:xfrm>
          <a:solidFill>
            <a:schemeClr val="tx1"/>
          </a:solidFill>
        </p:spPr>
        <p:txBody>
          <a:bodyPr anchor="ctr">
            <a:noAutofit/>
          </a:bodyPr>
          <a:lstStyle/>
          <a:p>
            <a:pPr algn="ctr"/>
            <a:r>
              <a:rPr lang="en-US" sz="4400" b="1" dirty="0">
                <a:solidFill>
                  <a:schemeClr val="accent2">
                    <a:lumMod val="50000"/>
                  </a:schemeClr>
                </a:solidFill>
              </a:rPr>
              <a:t>Subgrantee Monitoring Process</a:t>
            </a:r>
            <a:br>
              <a:rPr lang="en-US" sz="4400" b="1" dirty="0">
                <a:solidFill>
                  <a:schemeClr val="accent2">
                    <a:lumMod val="50000"/>
                  </a:schemeClr>
                </a:solidFill>
              </a:rPr>
            </a:br>
            <a:r>
              <a:rPr lang="en-US" sz="3200" b="1" dirty="0">
                <a:solidFill>
                  <a:schemeClr val="accent2">
                    <a:lumMod val="50000"/>
                  </a:schemeClr>
                </a:solidFill>
              </a:rPr>
              <a:t>Programmatic Onsite Reviews, Financial Desk Reviews &amp; Ongoing Checks</a:t>
            </a:r>
            <a:endParaRPr lang="en-US" sz="4400" b="1" dirty="0">
              <a:solidFill>
                <a:schemeClr val="accent2">
                  <a:lumMod val="50000"/>
                </a:schemeClr>
              </a:solidFill>
            </a:endParaRPr>
          </a:p>
        </p:txBody>
      </p:sp>
      <p:sp>
        <p:nvSpPr>
          <p:cNvPr id="7" name="Subtitle 6"/>
          <p:cNvSpPr>
            <a:spLocks noGrp="1"/>
          </p:cNvSpPr>
          <p:nvPr>
            <p:ph idx="1"/>
          </p:nvPr>
        </p:nvSpPr>
        <p:spPr>
          <a:xfrm>
            <a:off x="534365" y="2674024"/>
            <a:ext cx="11123270" cy="2793891"/>
          </a:xfrm>
        </p:spPr>
        <p:txBody>
          <a:bodyPr>
            <a:normAutofit/>
          </a:bodyPr>
          <a:lstStyle/>
          <a:p>
            <a:pPr marL="0" indent="0">
              <a:spcAft>
                <a:spcPts val="1800"/>
              </a:spcAft>
              <a:buNone/>
            </a:pPr>
            <a:r>
              <a:rPr lang="en-US" sz="3000" dirty="0"/>
              <a:t>An overview of the new CDVSA monitoring processes: </a:t>
            </a:r>
          </a:p>
          <a:p>
            <a:pPr marL="0" indent="0">
              <a:buNone/>
            </a:pPr>
            <a:r>
              <a:rPr lang="en-US" sz="3000" dirty="0"/>
              <a:t>-OAT Levels</a:t>
            </a:r>
          </a:p>
          <a:p>
            <a:pPr marL="0" indent="0">
              <a:buNone/>
            </a:pPr>
            <a:r>
              <a:rPr lang="en-US" sz="3000" dirty="0"/>
              <a:t>-Ongoing Checks</a:t>
            </a:r>
          </a:p>
          <a:p>
            <a:pPr marL="0" indent="0">
              <a:buNone/>
            </a:pPr>
            <a:r>
              <a:rPr lang="en-US" sz="3000" dirty="0"/>
              <a:t>-Onsite Reviews &amp; Financial Desk Reviews (FDRs)</a:t>
            </a:r>
          </a:p>
        </p:txBody>
      </p:sp>
      <p:pic>
        <p:nvPicPr>
          <p:cNvPr id="15" name="Picture 14">
            <a:extLst>
              <a:ext uri="{FF2B5EF4-FFF2-40B4-BE49-F238E27FC236}">
                <a16:creationId xmlns:a16="http://schemas.microsoft.com/office/drawing/2014/main" id="{B023E0E4-B22A-4211-AB3F-9581C57C0D32}"/>
              </a:ext>
            </a:extLst>
          </p:cNvPr>
          <p:cNvPicPr>
            <a:picLocks noChangeAspect="1"/>
          </p:cNvPicPr>
          <p:nvPr/>
        </p:nvPicPr>
        <p:blipFill rotWithShape="1">
          <a:blip r:embed="rId3">
            <a:clrChange>
              <a:clrFrom>
                <a:srgbClr val="FFFFFF"/>
              </a:clrFrom>
              <a:clrTo>
                <a:srgbClr val="FFFFFF">
                  <a:alpha val="0"/>
                </a:srgbClr>
              </a:clrTo>
            </a:clrChange>
          </a:blip>
          <a:srcRect t="12221" b="14094"/>
          <a:stretch/>
        </p:blipFill>
        <p:spPr>
          <a:xfrm>
            <a:off x="8496068" y="416220"/>
            <a:ext cx="3684042" cy="1859140"/>
          </a:xfrm>
          <a:prstGeom prst="rect">
            <a:avLst/>
          </a:prstGeom>
          <a:solidFill>
            <a:schemeClr val="tx1"/>
          </a:solidFill>
        </p:spPr>
      </p:pic>
      <p:sp>
        <p:nvSpPr>
          <p:cNvPr id="4" name="Subtitle 2">
            <a:extLst>
              <a:ext uri="{FF2B5EF4-FFF2-40B4-BE49-F238E27FC236}">
                <a16:creationId xmlns:a16="http://schemas.microsoft.com/office/drawing/2014/main" id="{9AAFA846-E364-42D8-B444-B6B9BCA4B42E}"/>
              </a:ext>
            </a:extLst>
          </p:cNvPr>
          <p:cNvSpPr txBox="1">
            <a:spLocks/>
          </p:cNvSpPr>
          <p:nvPr/>
        </p:nvSpPr>
        <p:spPr>
          <a:xfrm>
            <a:off x="838200" y="5195198"/>
            <a:ext cx="10515600" cy="1233633"/>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2400" b="1" i="1" u="none" strike="noStrike" kern="1200" cap="all" spc="0" normalizeH="0" baseline="0" noProof="0" dirty="0">
                <a:ln>
                  <a:noFill/>
                </a:ln>
                <a:solidFill>
                  <a:sysClr val="window" lastClr="FFFFFF"/>
                </a:solidFill>
                <a:effectLst/>
                <a:uLnTx/>
                <a:uFillTx/>
                <a:ea typeface="+mn-ea"/>
                <a:cs typeface="+mn-cs"/>
              </a:rPr>
              <a:t>Program</a:t>
            </a:r>
            <a:r>
              <a:rPr lang="en-US" sz="2400" b="1" i="1" dirty="0" err="1">
                <a:solidFill>
                  <a:sysClr val="window" lastClr="FFFFFF"/>
                </a:solidFill>
              </a:rPr>
              <a:t>matic</a:t>
            </a:r>
            <a:r>
              <a:rPr lang="en-US" sz="2400" b="1" i="1" dirty="0">
                <a:solidFill>
                  <a:sysClr val="window" lastClr="FFFFFF"/>
                </a:solidFill>
              </a:rPr>
              <a:t> Monitors</a:t>
            </a:r>
            <a:r>
              <a:rPr kumimoji="0" lang="en-US" sz="2400" b="1" i="1" u="none" strike="noStrike" kern="1200" cap="all" spc="0" normalizeH="0" baseline="0" noProof="0" dirty="0">
                <a:ln>
                  <a:noFill/>
                </a:ln>
                <a:solidFill>
                  <a:sysClr val="window" lastClr="FFFFFF"/>
                </a:solidFill>
                <a:effectLst/>
                <a:uLnTx/>
                <a:uFillTx/>
                <a:ea typeface="+mn-ea"/>
                <a:cs typeface="+mn-cs"/>
              </a:rPr>
              <a:t>: </a:t>
            </a:r>
            <a:r>
              <a:rPr kumimoji="0" lang="en-US" sz="3200" i="0" u="none" strike="noStrike" kern="1200" cap="none" spc="0" normalizeH="0" baseline="0" noProof="0" dirty="0">
                <a:ln>
                  <a:noFill/>
                </a:ln>
                <a:solidFill>
                  <a:sysClr val="window" lastClr="FFFFFF"/>
                </a:solidFill>
                <a:effectLst/>
                <a:uLnTx/>
                <a:uFillTx/>
                <a:ea typeface="+mn-ea"/>
                <a:cs typeface="+mn-cs"/>
              </a:rPr>
              <a:t>Morgan Stonecipher &amp; Jen </a:t>
            </a:r>
            <a:r>
              <a:rPr kumimoji="0" lang="en-US" sz="3200" i="0" u="none" strike="noStrike" kern="1200" cap="none" spc="0" normalizeH="0" baseline="0" noProof="0" dirty="0" err="1">
                <a:ln>
                  <a:noFill/>
                </a:ln>
                <a:solidFill>
                  <a:sysClr val="window" lastClr="FFFFFF"/>
                </a:solidFill>
                <a:effectLst/>
                <a:uLnTx/>
                <a:uFillTx/>
                <a:ea typeface="+mn-ea"/>
                <a:cs typeface="+mn-cs"/>
              </a:rPr>
              <a:t>LaRoe</a:t>
            </a:r>
            <a:endParaRPr kumimoji="0" lang="en-US" sz="3200" i="0" u="none" strike="noStrike" kern="1200" cap="all" spc="0" normalizeH="0" baseline="0" noProof="0" dirty="0">
              <a:ln>
                <a:noFill/>
              </a:ln>
              <a:solidFill>
                <a:sysClr val="window" lastClr="FFFFFF"/>
              </a:solidFill>
              <a:effectLst/>
              <a:uLnTx/>
              <a:uFillTx/>
              <a:ea typeface="+mn-ea"/>
              <a:cs typeface="+mn-cs"/>
            </a:endParaRPr>
          </a:p>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2400" b="1" i="1" u="none" strike="noStrike" kern="1200" cap="all" spc="0" normalizeH="0" baseline="0" noProof="0" dirty="0">
                <a:ln>
                  <a:noFill/>
                </a:ln>
                <a:solidFill>
                  <a:sysClr val="window" lastClr="FFFFFF"/>
                </a:solidFill>
                <a:effectLst/>
                <a:uLnTx/>
                <a:uFillTx/>
                <a:ea typeface="+mn-ea"/>
                <a:cs typeface="+mn-cs"/>
              </a:rPr>
              <a:t>Financial monitors: </a:t>
            </a:r>
            <a:r>
              <a:rPr kumimoji="0" lang="en-US" sz="3200" strike="noStrike" kern="1200" cap="none" spc="0" normalizeH="0" baseline="0" noProof="0" dirty="0">
                <a:ln>
                  <a:noFill/>
                </a:ln>
                <a:solidFill>
                  <a:sysClr val="window" lastClr="FFFFFF"/>
                </a:solidFill>
                <a:effectLst/>
                <a:uLnTx/>
                <a:uFillTx/>
                <a:ea typeface="+mn-ea"/>
                <a:cs typeface="+mn-cs"/>
              </a:rPr>
              <a:t>Chris Hardin &amp; Anna Ramirez</a:t>
            </a:r>
            <a:endParaRPr kumimoji="0" lang="en-US" sz="3200" i="0" u="none" strike="noStrike" kern="1200" cap="all" spc="0" normalizeH="0" baseline="0" noProof="0" dirty="0">
              <a:ln>
                <a:noFill/>
              </a:ln>
              <a:solidFill>
                <a:sysClr val="window" lastClr="FFFFFF"/>
              </a:solidFill>
              <a:effectLst/>
              <a:uLnTx/>
              <a:uFillTx/>
              <a:ea typeface="+mn-ea"/>
              <a:cs typeface="+mn-cs"/>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6EF6-D3BE-8ABA-FC45-5D6F8AF05DEB}"/>
              </a:ext>
            </a:extLst>
          </p:cNvPr>
          <p:cNvSpPr>
            <a:spLocks noGrp="1"/>
          </p:cNvSpPr>
          <p:nvPr>
            <p:ph type="title"/>
          </p:nvPr>
        </p:nvSpPr>
        <p:spPr/>
        <p:txBody>
          <a:bodyPr/>
          <a:lstStyle/>
          <a:p>
            <a:pPr algn="ctr"/>
            <a:r>
              <a:rPr lang="en-US" dirty="0"/>
              <a:t>Continuous Monitoring</a:t>
            </a:r>
          </a:p>
        </p:txBody>
      </p:sp>
      <p:sp>
        <p:nvSpPr>
          <p:cNvPr id="3" name="Content Placeholder 2">
            <a:extLst>
              <a:ext uri="{FF2B5EF4-FFF2-40B4-BE49-F238E27FC236}">
                <a16:creationId xmlns:a16="http://schemas.microsoft.com/office/drawing/2014/main" id="{3DC7D1C3-355D-DBD2-2605-72DF8AE42CA5}"/>
              </a:ext>
            </a:extLst>
          </p:cNvPr>
          <p:cNvSpPr>
            <a:spLocks noGrp="1"/>
          </p:cNvSpPr>
          <p:nvPr>
            <p:ph idx="1"/>
          </p:nvPr>
        </p:nvSpPr>
        <p:spPr>
          <a:xfrm>
            <a:off x="1250627" y="4550682"/>
            <a:ext cx="4007171" cy="1869395"/>
          </a:xfrm>
        </p:spPr>
        <p:txBody>
          <a:bodyPr>
            <a:normAutofit/>
          </a:bodyPr>
          <a:lstStyle/>
          <a:p>
            <a:pPr marL="0" indent="0" algn="ctr">
              <a:buNone/>
            </a:pPr>
            <a:r>
              <a:rPr lang="en-US" sz="3200" dirty="0"/>
              <a:t>Programmatic</a:t>
            </a:r>
            <a:r>
              <a:rPr lang="en-US" dirty="0"/>
              <a:t> </a:t>
            </a:r>
          </a:p>
          <a:p>
            <a:pPr marL="0" indent="0" algn="ctr">
              <a:buNone/>
            </a:pPr>
            <a:r>
              <a:rPr lang="en-US" dirty="0"/>
              <a:t>Quarterly Calls</a:t>
            </a:r>
          </a:p>
        </p:txBody>
      </p:sp>
      <p:sp>
        <p:nvSpPr>
          <p:cNvPr id="4" name="Slide Number Placeholder 3">
            <a:extLst>
              <a:ext uri="{FF2B5EF4-FFF2-40B4-BE49-F238E27FC236}">
                <a16:creationId xmlns:a16="http://schemas.microsoft.com/office/drawing/2014/main" id="{B7E006D3-06D7-AB08-8A9C-4D9E70A5038D}"/>
              </a:ext>
            </a:extLst>
          </p:cNvPr>
          <p:cNvSpPr>
            <a:spLocks noGrp="1"/>
          </p:cNvSpPr>
          <p:nvPr>
            <p:ph type="sldNum" sz="quarter" idx="12"/>
          </p:nvPr>
        </p:nvSpPr>
        <p:spPr/>
        <p:txBody>
          <a:bodyPr/>
          <a:lstStyle/>
          <a:p>
            <a:fld id="{0FF54DE5-C571-48E8-A5BC-B369434E2F44}" type="slidenum">
              <a:rPr lang="en-US" smtClean="0"/>
              <a:t>10</a:t>
            </a:fld>
            <a:endParaRPr lang="en-US"/>
          </a:p>
        </p:txBody>
      </p:sp>
      <p:sp>
        <p:nvSpPr>
          <p:cNvPr id="5" name="Content Placeholder 2">
            <a:extLst>
              <a:ext uri="{FF2B5EF4-FFF2-40B4-BE49-F238E27FC236}">
                <a16:creationId xmlns:a16="http://schemas.microsoft.com/office/drawing/2014/main" id="{2C6B31DD-4E89-8743-C155-04F963E6C6C9}"/>
              </a:ext>
            </a:extLst>
          </p:cNvPr>
          <p:cNvSpPr txBox="1">
            <a:spLocks/>
          </p:cNvSpPr>
          <p:nvPr/>
        </p:nvSpPr>
        <p:spPr>
          <a:xfrm>
            <a:off x="6826014" y="4501923"/>
            <a:ext cx="4007171" cy="1966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t>Financial </a:t>
            </a:r>
          </a:p>
          <a:p>
            <a:pPr marL="0" indent="0" algn="ctr">
              <a:buFont typeface="Arial" panose="020B0604020202020204" pitchFamily="34" charset="0"/>
              <a:buNone/>
            </a:pPr>
            <a:r>
              <a:rPr lang="en-US" dirty="0"/>
              <a:t>Monthly Expense Report Documentation</a:t>
            </a:r>
          </a:p>
        </p:txBody>
      </p:sp>
      <p:pic>
        <p:nvPicPr>
          <p:cNvPr id="7" name="Picture 6" descr="Woman on video call in glass office">
            <a:extLst>
              <a:ext uri="{FF2B5EF4-FFF2-40B4-BE49-F238E27FC236}">
                <a16:creationId xmlns:a16="http://schemas.microsoft.com/office/drawing/2014/main" id="{E02A537B-D576-171E-7545-20CCA40AF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343" y="2049917"/>
            <a:ext cx="3289740" cy="2194379"/>
          </a:xfrm>
          <a:prstGeom prst="rect">
            <a:avLst/>
          </a:prstGeom>
        </p:spPr>
      </p:pic>
      <p:pic>
        <p:nvPicPr>
          <p:cNvPr id="9" name="Picture 8" descr="Person using credit card">
            <a:extLst>
              <a:ext uri="{FF2B5EF4-FFF2-40B4-BE49-F238E27FC236}">
                <a16:creationId xmlns:a16="http://schemas.microsoft.com/office/drawing/2014/main" id="{B003D980-55B5-4358-FF70-00F87A3CE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629" y="2049917"/>
            <a:ext cx="3289942" cy="2194379"/>
          </a:xfrm>
          <a:prstGeom prst="rect">
            <a:avLst/>
          </a:prstGeom>
        </p:spPr>
      </p:pic>
    </p:spTree>
    <p:extLst>
      <p:ext uri="{BB962C8B-B14F-4D97-AF65-F5344CB8AC3E}">
        <p14:creationId xmlns:p14="http://schemas.microsoft.com/office/powerpoint/2010/main" val="100831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6EF6-D3BE-8ABA-FC45-5D6F8AF05DEB}"/>
              </a:ext>
            </a:extLst>
          </p:cNvPr>
          <p:cNvSpPr>
            <a:spLocks noGrp="1"/>
          </p:cNvSpPr>
          <p:nvPr>
            <p:ph type="title"/>
          </p:nvPr>
        </p:nvSpPr>
        <p:spPr/>
        <p:txBody>
          <a:bodyPr/>
          <a:lstStyle/>
          <a:p>
            <a:pPr algn="ctr"/>
            <a:r>
              <a:rPr lang="en-US" dirty="0"/>
              <a:t>Programmatic Calls</a:t>
            </a:r>
          </a:p>
        </p:txBody>
      </p:sp>
      <p:sp>
        <p:nvSpPr>
          <p:cNvPr id="3" name="Content Placeholder 2">
            <a:extLst>
              <a:ext uri="{FF2B5EF4-FFF2-40B4-BE49-F238E27FC236}">
                <a16:creationId xmlns:a16="http://schemas.microsoft.com/office/drawing/2014/main" id="{3DC7D1C3-355D-DBD2-2605-72DF8AE42CA5}"/>
              </a:ext>
            </a:extLst>
          </p:cNvPr>
          <p:cNvSpPr>
            <a:spLocks noGrp="1"/>
          </p:cNvSpPr>
          <p:nvPr>
            <p:ph idx="1"/>
          </p:nvPr>
        </p:nvSpPr>
        <p:spPr>
          <a:xfrm>
            <a:off x="488627" y="1927224"/>
            <a:ext cx="5357002" cy="4059919"/>
          </a:xfrm>
        </p:spPr>
        <p:txBody>
          <a:bodyPr>
            <a:normAutofit/>
          </a:bodyPr>
          <a:lstStyle/>
          <a:p>
            <a:r>
              <a:rPr lang="en-US" sz="3200" dirty="0"/>
              <a:t>Occurs last month of Quarter</a:t>
            </a:r>
          </a:p>
          <a:p>
            <a:pPr lvl="1"/>
            <a:r>
              <a:rPr lang="en-US" dirty="0"/>
              <a:t>Discuss Data &amp; Service Provision</a:t>
            </a:r>
          </a:p>
          <a:p>
            <a:endParaRPr lang="en-US" dirty="0"/>
          </a:p>
          <a:p>
            <a:r>
              <a:rPr lang="en-US" dirty="0"/>
              <a:t>PCs set meeting for individual call</a:t>
            </a:r>
          </a:p>
          <a:p>
            <a:endParaRPr lang="en-US" dirty="0"/>
          </a:p>
          <a:p>
            <a:r>
              <a:rPr lang="en-US" dirty="0"/>
              <a:t>Will reach out more if needed</a:t>
            </a:r>
          </a:p>
          <a:p>
            <a:pPr lvl="1"/>
            <a:r>
              <a:rPr lang="en-US" dirty="0"/>
              <a:t>EX: Data discrepancy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B7E006D3-06D7-AB08-8A9C-4D9E70A5038D}"/>
              </a:ext>
            </a:extLst>
          </p:cNvPr>
          <p:cNvSpPr>
            <a:spLocks noGrp="1"/>
          </p:cNvSpPr>
          <p:nvPr>
            <p:ph type="sldNum" sz="quarter" idx="12"/>
          </p:nvPr>
        </p:nvSpPr>
        <p:spPr/>
        <p:txBody>
          <a:bodyPr/>
          <a:lstStyle/>
          <a:p>
            <a:fld id="{0FF54DE5-C571-48E8-A5BC-B369434E2F44}" type="slidenum">
              <a:rPr lang="en-US" smtClean="0"/>
              <a:t>11</a:t>
            </a:fld>
            <a:endParaRPr lang="en-US"/>
          </a:p>
        </p:txBody>
      </p:sp>
      <p:graphicFrame>
        <p:nvGraphicFramePr>
          <p:cNvPr id="6" name="Text Placeholder 2">
            <a:extLst>
              <a:ext uri="{FF2B5EF4-FFF2-40B4-BE49-F238E27FC236}">
                <a16:creationId xmlns:a16="http://schemas.microsoft.com/office/drawing/2014/main" id="{88E202CC-EBF3-9421-A3D8-468D19601AE2}"/>
              </a:ext>
            </a:extLst>
          </p:cNvPr>
          <p:cNvGraphicFramePr/>
          <p:nvPr>
            <p:extLst>
              <p:ext uri="{D42A27DB-BD31-4B8C-83A1-F6EECF244321}">
                <p14:modId xmlns:p14="http://schemas.microsoft.com/office/powerpoint/2010/main" val="3409951605"/>
              </p:ext>
            </p:extLst>
          </p:nvPr>
        </p:nvGraphicFramePr>
        <p:xfrm>
          <a:off x="6222357" y="2422298"/>
          <a:ext cx="5675729" cy="2457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14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6EF6-D3BE-8ABA-FC45-5D6F8AF05DEB}"/>
              </a:ext>
            </a:extLst>
          </p:cNvPr>
          <p:cNvSpPr>
            <a:spLocks noGrp="1"/>
          </p:cNvSpPr>
          <p:nvPr>
            <p:ph type="title"/>
          </p:nvPr>
        </p:nvSpPr>
        <p:spPr/>
        <p:txBody>
          <a:bodyPr/>
          <a:lstStyle/>
          <a:p>
            <a:pPr algn="ctr"/>
            <a:r>
              <a:rPr lang="en-US" dirty="0"/>
              <a:t>Financial Expense Documentation</a:t>
            </a:r>
          </a:p>
        </p:txBody>
      </p:sp>
      <p:sp>
        <p:nvSpPr>
          <p:cNvPr id="3" name="Content Placeholder 2">
            <a:extLst>
              <a:ext uri="{FF2B5EF4-FFF2-40B4-BE49-F238E27FC236}">
                <a16:creationId xmlns:a16="http://schemas.microsoft.com/office/drawing/2014/main" id="{3DC7D1C3-355D-DBD2-2605-72DF8AE42CA5}"/>
              </a:ext>
            </a:extLst>
          </p:cNvPr>
          <p:cNvSpPr>
            <a:spLocks noGrp="1"/>
          </p:cNvSpPr>
          <p:nvPr>
            <p:ph idx="1"/>
          </p:nvPr>
        </p:nvSpPr>
        <p:spPr>
          <a:xfrm>
            <a:off x="292684" y="1690688"/>
            <a:ext cx="5481017" cy="4871964"/>
          </a:xfrm>
        </p:spPr>
        <p:txBody>
          <a:bodyPr numCol="1">
            <a:normAutofit/>
          </a:bodyPr>
          <a:lstStyle/>
          <a:p>
            <a:r>
              <a:rPr lang="en-US" sz="3200" dirty="0"/>
              <a:t>Occurs Monthly</a:t>
            </a:r>
          </a:p>
          <a:p>
            <a:pPr lvl="1"/>
            <a:r>
              <a:rPr lang="en-US" dirty="0"/>
              <a:t>Attach required documentation to expense report in </a:t>
            </a:r>
            <a:r>
              <a:rPr lang="en-US" dirty="0" err="1"/>
              <a:t>GrantVantage</a:t>
            </a:r>
            <a:endParaRPr lang="en-US" dirty="0"/>
          </a:p>
          <a:p>
            <a:pPr marL="0" indent="0">
              <a:buNone/>
            </a:pPr>
            <a:endParaRPr lang="en-US" dirty="0"/>
          </a:p>
          <a:p>
            <a:r>
              <a:rPr lang="en-US" dirty="0"/>
              <a:t>ONLY if expense type occurred that month</a:t>
            </a:r>
          </a:p>
          <a:p>
            <a:pPr marL="0" indent="0">
              <a:buNone/>
            </a:pPr>
            <a:endParaRPr lang="en-US" dirty="0"/>
          </a:p>
          <a:p>
            <a:r>
              <a:rPr lang="en-US" dirty="0"/>
              <a:t>Will ask for more if needed</a:t>
            </a:r>
          </a:p>
          <a:p>
            <a:pPr lvl="1"/>
            <a:r>
              <a:rPr lang="en-US" dirty="0"/>
              <a:t>EX: Continual expense discrepancies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B7E006D3-06D7-AB08-8A9C-4D9E70A5038D}"/>
              </a:ext>
            </a:extLst>
          </p:cNvPr>
          <p:cNvSpPr>
            <a:spLocks noGrp="1"/>
          </p:cNvSpPr>
          <p:nvPr>
            <p:ph type="sldNum" sz="quarter" idx="12"/>
          </p:nvPr>
        </p:nvSpPr>
        <p:spPr/>
        <p:txBody>
          <a:bodyPr/>
          <a:lstStyle/>
          <a:p>
            <a:fld id="{0FF54DE5-C571-48E8-A5BC-B369434E2F44}" type="slidenum">
              <a:rPr lang="en-US" smtClean="0"/>
              <a:t>12</a:t>
            </a:fld>
            <a:endParaRPr lang="en-US"/>
          </a:p>
        </p:txBody>
      </p:sp>
      <p:graphicFrame>
        <p:nvGraphicFramePr>
          <p:cNvPr id="6" name="Text Placeholder 2">
            <a:extLst>
              <a:ext uri="{FF2B5EF4-FFF2-40B4-BE49-F238E27FC236}">
                <a16:creationId xmlns:a16="http://schemas.microsoft.com/office/drawing/2014/main" id="{88E202CC-EBF3-9421-A3D8-468D19601AE2}"/>
              </a:ext>
            </a:extLst>
          </p:cNvPr>
          <p:cNvGraphicFramePr/>
          <p:nvPr>
            <p:extLst>
              <p:ext uri="{D42A27DB-BD31-4B8C-83A1-F6EECF244321}">
                <p14:modId xmlns:p14="http://schemas.microsoft.com/office/powerpoint/2010/main" val="1720464567"/>
              </p:ext>
            </p:extLst>
          </p:nvPr>
        </p:nvGraphicFramePr>
        <p:xfrm>
          <a:off x="5839014" y="2340429"/>
          <a:ext cx="6161313" cy="272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0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492"/>
            <a:ext cx="12192000" cy="1325563"/>
          </a:xfrm>
          <a:solidFill>
            <a:schemeClr val="tx1"/>
          </a:solidFill>
        </p:spPr>
        <p:txBody>
          <a:bodyPr>
            <a:normAutofit/>
          </a:bodyPr>
          <a:lstStyle/>
          <a:p>
            <a:pPr algn="ctr"/>
            <a:r>
              <a:rPr lang="en-US" sz="4400" b="1" dirty="0">
                <a:solidFill>
                  <a:schemeClr val="accent2">
                    <a:lumMod val="50000"/>
                  </a:schemeClr>
                </a:solidFill>
              </a:rPr>
              <a:t>THE PROGRAMMATIC ONSITE REVIEW</a:t>
            </a:r>
          </a:p>
        </p:txBody>
      </p:sp>
      <p:pic>
        <p:nvPicPr>
          <p:cNvPr id="6" name="Picture 5">
            <a:extLst>
              <a:ext uri="{FF2B5EF4-FFF2-40B4-BE49-F238E27FC236}">
                <a16:creationId xmlns:a16="http://schemas.microsoft.com/office/drawing/2014/main" id="{4966301C-36AC-4822-8784-6F61869B42D2}"/>
              </a:ext>
            </a:extLst>
          </p:cNvPr>
          <p:cNvPicPr>
            <a:picLocks noChangeAspect="1"/>
          </p:cNvPicPr>
          <p:nvPr/>
        </p:nvPicPr>
        <p:blipFill>
          <a:blip r:embed="rId3"/>
          <a:stretch>
            <a:fillRect/>
          </a:stretch>
        </p:blipFill>
        <p:spPr>
          <a:xfrm>
            <a:off x="1832713" y="1742055"/>
            <a:ext cx="8526573" cy="5115945"/>
          </a:xfrm>
          <a:prstGeom prst="rect">
            <a:avLst/>
          </a:prstGeom>
        </p:spPr>
      </p:pic>
      <p:sp>
        <p:nvSpPr>
          <p:cNvPr id="3" name="Slide Number Placeholder 2">
            <a:extLst>
              <a:ext uri="{FF2B5EF4-FFF2-40B4-BE49-F238E27FC236}">
                <a16:creationId xmlns:a16="http://schemas.microsoft.com/office/drawing/2014/main" id="{AFAEE558-0A99-4E03-8A14-FF50E8ED0B16}"/>
              </a:ext>
            </a:extLst>
          </p:cNvPr>
          <p:cNvSpPr>
            <a:spLocks noGrp="1"/>
          </p:cNvSpPr>
          <p:nvPr>
            <p:ph type="sldNum" sz="quarter" idx="12"/>
          </p:nvPr>
        </p:nvSpPr>
        <p:spPr>
          <a:xfrm>
            <a:off x="9227050" y="6366625"/>
            <a:ext cx="2743200" cy="365125"/>
          </a:xfrm>
        </p:spPr>
        <p:txBody>
          <a:bodyPr/>
          <a:lstStyle/>
          <a:p>
            <a:fld id="{0FF54DE5-C571-48E8-A5BC-B369434E2F44}" type="slidenum">
              <a:rPr lang="en-US" sz="1600" smtClean="0"/>
              <a:t>13</a:t>
            </a:fld>
            <a:endParaRPr lang="en-US" sz="1600" dirty="0"/>
          </a:p>
        </p:txBody>
      </p:sp>
    </p:spTree>
    <p:extLst>
      <p:ext uri="{BB962C8B-B14F-4D97-AF65-F5344CB8AC3E}">
        <p14:creationId xmlns:p14="http://schemas.microsoft.com/office/powerpoint/2010/main" val="32702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EECA83-EE8A-4D54-A3ED-A14F6F0B34ED}"/>
              </a:ext>
            </a:extLst>
          </p:cNvPr>
          <p:cNvSpPr txBox="1"/>
          <p:nvPr/>
        </p:nvSpPr>
        <p:spPr>
          <a:xfrm>
            <a:off x="566101" y="1244737"/>
            <a:ext cx="6704019" cy="2246769"/>
          </a:xfrm>
          <a:prstGeom prst="rect">
            <a:avLst/>
          </a:prstGeom>
          <a:noFill/>
        </p:spPr>
        <p:txBody>
          <a:bodyPr wrap="square" rtlCol="0">
            <a:spAutoFit/>
          </a:bodyPr>
          <a:lstStyle/>
          <a:p>
            <a:endParaRPr lang="en-US" b="1" dirty="0"/>
          </a:p>
          <a:p>
            <a:r>
              <a:rPr lang="en-US" sz="2800" b="1" dirty="0"/>
              <a:t>Program Coordinators visit each subgrantee site based upon their OAT score.</a:t>
            </a:r>
            <a:r>
              <a:rPr lang="en-US" sz="2800" dirty="0"/>
              <a:t> </a:t>
            </a:r>
          </a:p>
          <a:p>
            <a:r>
              <a:rPr lang="en-US" sz="2000" dirty="0"/>
              <a:t>*New Subgrantees are Priority </a:t>
            </a:r>
            <a:r>
              <a:rPr lang="en-US" sz="2000" dirty="0" err="1"/>
              <a:t>Onsites</a:t>
            </a:r>
            <a:endParaRPr lang="en-US" sz="2000" dirty="0"/>
          </a:p>
          <a:p>
            <a:endParaRPr lang="en-US" dirty="0"/>
          </a:p>
        </p:txBody>
      </p:sp>
      <p:sp>
        <p:nvSpPr>
          <p:cNvPr id="2" name="Title 1"/>
          <p:cNvSpPr>
            <a:spLocks noGrp="1"/>
          </p:cNvSpPr>
          <p:nvPr>
            <p:ph type="ctrTitle"/>
          </p:nvPr>
        </p:nvSpPr>
        <p:spPr>
          <a:xfrm>
            <a:off x="1" y="444070"/>
            <a:ext cx="12191999" cy="1064081"/>
          </a:xfrm>
        </p:spPr>
        <p:txBody>
          <a:bodyPr>
            <a:normAutofit fontScale="90000"/>
          </a:bodyPr>
          <a:lstStyle/>
          <a:p>
            <a:pPr lvl="0" algn="ctr" defTabSz="457200">
              <a:lnSpc>
                <a:spcPct val="100000"/>
              </a:lnSpc>
              <a:spcBef>
                <a:spcPts val="0"/>
              </a:spcBef>
            </a:pPr>
            <a:r>
              <a:rPr lang="en-US" sz="4900" b="1" spc="0" dirty="0">
                <a:solidFill>
                  <a:prstClr val="white"/>
                </a:solidFill>
                <a:effectLst/>
                <a:ea typeface="+mn-ea"/>
                <a:cs typeface="+mn-cs"/>
              </a:rPr>
              <a:t>Planning Onsite Reviews for the Fiscal Year</a:t>
            </a:r>
            <a:br>
              <a:rPr lang="en-US" sz="2000" b="1" spc="0" dirty="0">
                <a:solidFill>
                  <a:prstClr val="white"/>
                </a:solidFill>
                <a:effectLst/>
                <a:ea typeface="+mn-ea"/>
                <a:cs typeface="+mn-cs"/>
              </a:rPr>
            </a:br>
            <a:br>
              <a:rPr lang="en-US" sz="2000" b="1" spc="0" dirty="0">
                <a:solidFill>
                  <a:prstClr val="white"/>
                </a:solidFill>
                <a:effectLst/>
                <a:ea typeface="+mn-ea"/>
                <a:cs typeface="+mn-cs"/>
              </a:rPr>
            </a:br>
            <a:endParaRPr lang="en-US" sz="3600" b="1" dirty="0">
              <a:effectLst/>
            </a:endParaRPr>
          </a:p>
        </p:txBody>
      </p:sp>
      <p:graphicFrame>
        <p:nvGraphicFramePr>
          <p:cNvPr id="7" name="Diagram 6">
            <a:extLst>
              <a:ext uri="{FF2B5EF4-FFF2-40B4-BE49-F238E27FC236}">
                <a16:creationId xmlns:a16="http://schemas.microsoft.com/office/drawing/2014/main" id="{384EE23D-21DD-401F-B621-7332A648C85B}"/>
              </a:ext>
            </a:extLst>
          </p:cNvPr>
          <p:cNvGraphicFramePr/>
          <p:nvPr>
            <p:extLst>
              <p:ext uri="{D42A27DB-BD31-4B8C-83A1-F6EECF244321}">
                <p14:modId xmlns:p14="http://schemas.microsoft.com/office/powerpoint/2010/main" val="188475561"/>
              </p:ext>
            </p:extLst>
          </p:nvPr>
        </p:nvGraphicFramePr>
        <p:xfrm>
          <a:off x="709153" y="3092085"/>
          <a:ext cx="10773694" cy="335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18424D32-E5DA-4F51-ADB1-A8C716441168}"/>
              </a:ext>
            </a:extLst>
          </p:cNvPr>
          <p:cNvSpPr>
            <a:spLocks noGrp="1"/>
          </p:cNvSpPr>
          <p:nvPr>
            <p:ph type="sldNum" sz="quarter" idx="12"/>
          </p:nvPr>
        </p:nvSpPr>
        <p:spPr>
          <a:xfrm>
            <a:off x="9227050" y="6366625"/>
            <a:ext cx="2743200" cy="365125"/>
          </a:xfrm>
        </p:spPr>
        <p:txBody>
          <a:bodyPr/>
          <a:lstStyle/>
          <a:p>
            <a:fld id="{0FF54DE5-C571-48E8-A5BC-B369434E2F44}" type="slidenum">
              <a:rPr lang="en-US" sz="1600" smtClean="0"/>
              <a:t>14</a:t>
            </a:fld>
            <a:endParaRPr lang="en-US" sz="1600" dirty="0"/>
          </a:p>
        </p:txBody>
      </p:sp>
      <p:graphicFrame>
        <p:nvGraphicFramePr>
          <p:cNvPr id="3" name="Text Placeholder 2">
            <a:extLst>
              <a:ext uri="{FF2B5EF4-FFF2-40B4-BE49-F238E27FC236}">
                <a16:creationId xmlns:a16="http://schemas.microsoft.com/office/drawing/2014/main" id="{00D8F308-4F44-294E-A228-567D20F97C4C}"/>
              </a:ext>
            </a:extLst>
          </p:cNvPr>
          <p:cNvGraphicFramePr/>
          <p:nvPr>
            <p:extLst>
              <p:ext uri="{D42A27DB-BD31-4B8C-83A1-F6EECF244321}">
                <p14:modId xmlns:p14="http://schemas.microsoft.com/office/powerpoint/2010/main" val="4097033810"/>
              </p:ext>
            </p:extLst>
          </p:nvPr>
        </p:nvGraphicFramePr>
        <p:xfrm>
          <a:off x="7403866" y="1508151"/>
          <a:ext cx="3868462" cy="17199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19744F75-144A-5756-E4EF-2F2F38D6B301}"/>
              </a:ext>
            </a:extLst>
          </p:cNvPr>
          <p:cNvSpPr txBox="1"/>
          <p:nvPr/>
        </p:nvSpPr>
        <p:spPr>
          <a:xfrm>
            <a:off x="1133459" y="5758789"/>
            <a:ext cx="9925082" cy="1077218"/>
          </a:xfrm>
          <a:prstGeom prst="rect">
            <a:avLst/>
          </a:prstGeom>
          <a:noFill/>
        </p:spPr>
        <p:txBody>
          <a:bodyPr wrap="square" rtlCol="0">
            <a:spAutoFit/>
          </a:bodyPr>
          <a:lstStyle/>
          <a:p>
            <a:endParaRPr lang="en-US" b="1" dirty="0"/>
          </a:p>
          <a:p>
            <a:r>
              <a:rPr lang="en-US" sz="2800" b="1" dirty="0"/>
              <a:t>*Onsite Schedule can change based on changing circumstances</a:t>
            </a:r>
            <a:endParaRPr lang="en-US" sz="2000" dirty="0"/>
          </a:p>
          <a:p>
            <a:endParaRPr 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6EF6-D3BE-8ABA-FC45-5D6F8AF05DEB}"/>
              </a:ext>
            </a:extLst>
          </p:cNvPr>
          <p:cNvSpPr>
            <a:spLocks noGrp="1"/>
          </p:cNvSpPr>
          <p:nvPr>
            <p:ph type="title"/>
          </p:nvPr>
        </p:nvSpPr>
        <p:spPr/>
        <p:txBody>
          <a:bodyPr/>
          <a:lstStyle/>
          <a:p>
            <a:pPr algn="ctr"/>
            <a:r>
              <a:rPr lang="en-US" dirty="0"/>
              <a:t>Receive OAT email by end of August</a:t>
            </a:r>
          </a:p>
        </p:txBody>
      </p:sp>
      <p:sp>
        <p:nvSpPr>
          <p:cNvPr id="4" name="Slide Number Placeholder 3">
            <a:extLst>
              <a:ext uri="{FF2B5EF4-FFF2-40B4-BE49-F238E27FC236}">
                <a16:creationId xmlns:a16="http://schemas.microsoft.com/office/drawing/2014/main" id="{B7E006D3-06D7-AB08-8A9C-4D9E70A5038D}"/>
              </a:ext>
            </a:extLst>
          </p:cNvPr>
          <p:cNvSpPr>
            <a:spLocks noGrp="1"/>
          </p:cNvSpPr>
          <p:nvPr>
            <p:ph type="sldNum" sz="quarter" idx="12"/>
          </p:nvPr>
        </p:nvSpPr>
        <p:spPr/>
        <p:txBody>
          <a:bodyPr/>
          <a:lstStyle/>
          <a:p>
            <a:fld id="{0FF54DE5-C571-48E8-A5BC-B369434E2F44}" type="slidenum">
              <a:rPr lang="en-US" smtClean="0"/>
              <a:t>15</a:t>
            </a:fld>
            <a:endParaRPr lang="en-US"/>
          </a:p>
        </p:txBody>
      </p:sp>
      <p:pic>
        <p:nvPicPr>
          <p:cNvPr id="9" name="Picture 8" descr="A close-up of a black text&#10;&#10;Description automatically generated">
            <a:extLst>
              <a:ext uri="{FF2B5EF4-FFF2-40B4-BE49-F238E27FC236}">
                <a16:creationId xmlns:a16="http://schemas.microsoft.com/office/drawing/2014/main" id="{92F0D147-E793-2F5B-E302-EDF14CEF0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03" y="2857501"/>
            <a:ext cx="11316594" cy="1569508"/>
          </a:xfrm>
          <a:prstGeom prst="roundRect">
            <a:avLst>
              <a:gd name="adj" fmla="val 16667"/>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0941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52AC4E-4931-4502-8E33-C084A535348A}"/>
              </a:ext>
            </a:extLst>
          </p:cNvPr>
          <p:cNvSpPr txBox="1"/>
          <p:nvPr/>
        </p:nvSpPr>
        <p:spPr>
          <a:xfrm>
            <a:off x="324092" y="0"/>
            <a:ext cx="3252486" cy="6858000"/>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a:xfrm>
            <a:off x="324092" y="683268"/>
            <a:ext cx="3252486" cy="1325563"/>
          </a:xfrm>
        </p:spPr>
        <p:txBody>
          <a:bodyPr>
            <a:normAutofit fontScale="90000"/>
          </a:bodyPr>
          <a:lstStyle/>
          <a:p>
            <a:r>
              <a:rPr lang="en-US" sz="4400" b="1" dirty="0">
                <a:solidFill>
                  <a:schemeClr val="accent2">
                    <a:lumMod val="50000"/>
                  </a:schemeClr>
                </a:solidFill>
              </a:rPr>
              <a:t>Before the Onsite Visit –Emails</a:t>
            </a:r>
          </a:p>
        </p:txBody>
      </p:sp>
      <p:sp>
        <p:nvSpPr>
          <p:cNvPr id="7" name="TextBox 6">
            <a:extLst>
              <a:ext uri="{FF2B5EF4-FFF2-40B4-BE49-F238E27FC236}">
                <a16:creationId xmlns:a16="http://schemas.microsoft.com/office/drawing/2014/main" id="{22345B7F-5543-4EB3-B81B-722BE1FAEF4B}"/>
              </a:ext>
            </a:extLst>
          </p:cNvPr>
          <p:cNvSpPr txBox="1"/>
          <p:nvPr/>
        </p:nvSpPr>
        <p:spPr>
          <a:xfrm>
            <a:off x="3730905" y="107117"/>
            <a:ext cx="8341352" cy="6863417"/>
          </a:xfrm>
          <a:prstGeom prst="rect">
            <a:avLst/>
          </a:prstGeom>
          <a:noFill/>
        </p:spPr>
        <p:txBody>
          <a:bodyPr wrap="square" rtlCol="0">
            <a:spAutoFit/>
          </a:bodyPr>
          <a:lstStyle/>
          <a:p>
            <a:r>
              <a:rPr lang="en-US" sz="2800" u="sng" dirty="0"/>
              <a:t>8 WEEKS BEFORE VISIT </a:t>
            </a:r>
            <a:r>
              <a:rPr lang="en-US" sz="2000" dirty="0"/>
              <a:t>(approx.)</a:t>
            </a:r>
          </a:p>
          <a:p>
            <a:r>
              <a:rPr lang="en-US" sz="2000" dirty="0"/>
              <a:t>Program Coordinator emails Executive Director (ED) to confirm specific dates of site visit.</a:t>
            </a:r>
          </a:p>
          <a:p>
            <a:endParaRPr lang="en-US" sz="2800" dirty="0"/>
          </a:p>
          <a:p>
            <a:r>
              <a:rPr lang="en-US" sz="2800" u="sng" dirty="0"/>
              <a:t>4 WEEKS BEFORE VISIT </a:t>
            </a:r>
            <a:r>
              <a:rPr lang="en-US" sz="2000" dirty="0"/>
              <a:t>(approx.)</a:t>
            </a:r>
          </a:p>
          <a:p>
            <a:r>
              <a:rPr lang="en-US" sz="2000" dirty="0"/>
              <a:t>Program Coordinator emails ED to request documents to review prior to arrival, and to inform ED of what to expect during the onsite. The following documents are emailed to the ED:</a:t>
            </a:r>
          </a:p>
          <a:p>
            <a:endParaRPr lang="en-US" sz="2000" dirty="0"/>
          </a:p>
          <a:p>
            <a:pPr marL="285750" indent="-285750">
              <a:buFont typeface="Arial" panose="020B0604020202020204" pitchFamily="34" charset="0"/>
              <a:buChar char="•"/>
            </a:pPr>
            <a:r>
              <a:rPr lang="en-US" sz="2000" dirty="0"/>
              <a:t>List of all documents regarding how agency functions (Policies &amp; Procedures)</a:t>
            </a:r>
          </a:p>
          <a:p>
            <a:pPr marL="285750" indent="-285750">
              <a:buFont typeface="Arial" panose="020B0604020202020204" pitchFamily="34" charset="0"/>
              <a:buChar char="•"/>
            </a:pPr>
            <a:r>
              <a:rPr lang="en-US" sz="2000" dirty="0"/>
              <a:t>List of grant-funded personnel &amp; volunteers</a:t>
            </a:r>
          </a:p>
          <a:p>
            <a:pPr marL="285750" indent="-285750">
              <a:buFont typeface="Arial" panose="020B0604020202020204" pitchFamily="34" charset="0"/>
              <a:buChar char="•"/>
            </a:pPr>
            <a:r>
              <a:rPr lang="en-US" sz="2000" dirty="0"/>
              <a:t>List of partnering agencies (MOUs)</a:t>
            </a:r>
          </a:p>
          <a:p>
            <a:pPr marL="285750" indent="-285750">
              <a:buFont typeface="Arial" panose="020B0604020202020204" pitchFamily="34" charset="0"/>
              <a:buChar char="•"/>
            </a:pPr>
            <a:r>
              <a:rPr lang="en-US" sz="2000" dirty="0"/>
              <a:t>What to Expect from a CDVSA Onsite (what we check, whom we interview)</a:t>
            </a:r>
          </a:p>
          <a:p>
            <a:endParaRPr lang="en-US" sz="2000" dirty="0"/>
          </a:p>
          <a:p>
            <a:pPr lvl="0"/>
            <a:r>
              <a:rPr lang="en-US" sz="2800" u="sng" dirty="0"/>
              <a:t>2 WEEKS BEFORE VISIT </a:t>
            </a:r>
            <a:r>
              <a:rPr lang="en-US" sz="2000" dirty="0">
                <a:solidFill>
                  <a:prstClr val="white"/>
                </a:solidFill>
              </a:rPr>
              <a:t>(approx.)</a:t>
            </a:r>
            <a:endParaRPr lang="en-US" sz="2000" dirty="0"/>
          </a:p>
          <a:p>
            <a:r>
              <a:rPr lang="en-US" sz="2000" dirty="0"/>
              <a:t>ED emails Program Coordinator the requested documents.</a:t>
            </a:r>
          </a:p>
          <a:p>
            <a:endParaRPr lang="en-US" sz="2000" dirty="0"/>
          </a:p>
          <a:p>
            <a:r>
              <a:rPr lang="en-US" sz="2800" u="sng" dirty="0"/>
              <a:t>IMPORTANT NOTE!</a:t>
            </a:r>
          </a:p>
          <a:p>
            <a:r>
              <a:rPr lang="en-US" sz="2000" dirty="0"/>
              <a:t>We are NOT an audit. Don’t rush to make something you don’t have!</a:t>
            </a:r>
            <a:endParaRPr lang="en-US" dirty="0"/>
          </a:p>
        </p:txBody>
      </p:sp>
      <p:pic>
        <p:nvPicPr>
          <p:cNvPr id="6" name="Picture 5">
            <a:extLst>
              <a:ext uri="{FF2B5EF4-FFF2-40B4-BE49-F238E27FC236}">
                <a16:creationId xmlns:a16="http://schemas.microsoft.com/office/drawing/2014/main" id="{78526BB4-4389-4703-A057-E87D3B256CE3}"/>
              </a:ext>
            </a:extLst>
          </p:cNvPr>
          <p:cNvPicPr>
            <a:picLocks noChangeAspect="1"/>
          </p:cNvPicPr>
          <p:nvPr/>
        </p:nvPicPr>
        <p:blipFill rotWithShape="1">
          <a:blip r:embed="rId3"/>
          <a:srcRect l="4966" r="10108"/>
          <a:stretch/>
        </p:blipFill>
        <p:spPr>
          <a:xfrm>
            <a:off x="401257" y="2896103"/>
            <a:ext cx="3098156" cy="3278629"/>
          </a:xfrm>
          <a:prstGeom prst="rect">
            <a:avLst/>
          </a:prstGeom>
        </p:spPr>
      </p:pic>
      <p:sp>
        <p:nvSpPr>
          <p:cNvPr id="3" name="Slide Number Placeholder 2">
            <a:extLst>
              <a:ext uri="{FF2B5EF4-FFF2-40B4-BE49-F238E27FC236}">
                <a16:creationId xmlns:a16="http://schemas.microsoft.com/office/drawing/2014/main" id="{67129C56-ABF2-43B0-A0DF-DE757F7BC1C6}"/>
              </a:ext>
            </a:extLst>
          </p:cNvPr>
          <p:cNvSpPr>
            <a:spLocks noGrp="1"/>
          </p:cNvSpPr>
          <p:nvPr>
            <p:ph type="sldNum" sz="quarter" idx="12"/>
          </p:nvPr>
        </p:nvSpPr>
        <p:spPr>
          <a:xfrm>
            <a:off x="9225023" y="6385758"/>
            <a:ext cx="2743200" cy="365125"/>
          </a:xfrm>
        </p:spPr>
        <p:txBody>
          <a:bodyPr/>
          <a:lstStyle/>
          <a:p>
            <a:fld id="{0FF54DE5-C571-48E8-A5BC-B369434E2F44}" type="slidenum">
              <a:rPr lang="en-US" sz="1600" smtClean="0"/>
              <a:t>16</a:t>
            </a:fld>
            <a:endParaRPr lang="en-US" sz="1600"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F18259-DF72-405B-B1D8-7208BCE240F4}"/>
              </a:ext>
            </a:extLst>
          </p:cNvPr>
          <p:cNvSpPr txBox="1"/>
          <p:nvPr/>
        </p:nvSpPr>
        <p:spPr>
          <a:xfrm>
            <a:off x="324092" y="0"/>
            <a:ext cx="3599726" cy="6858000"/>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a:xfrm>
            <a:off x="338557" y="516905"/>
            <a:ext cx="3599726" cy="2137653"/>
          </a:xfrm>
        </p:spPr>
        <p:txBody>
          <a:bodyPr>
            <a:normAutofit/>
          </a:bodyPr>
          <a:lstStyle/>
          <a:p>
            <a:r>
              <a:rPr lang="en-US" sz="4000" b="1" dirty="0">
                <a:solidFill>
                  <a:schemeClr val="accent2">
                    <a:lumMod val="50000"/>
                  </a:schemeClr>
                </a:solidFill>
              </a:rPr>
              <a:t>Before the Onsite Visit –Review</a:t>
            </a:r>
          </a:p>
        </p:txBody>
      </p:sp>
      <p:sp>
        <p:nvSpPr>
          <p:cNvPr id="3" name="TextBox 2">
            <a:extLst>
              <a:ext uri="{FF2B5EF4-FFF2-40B4-BE49-F238E27FC236}">
                <a16:creationId xmlns:a16="http://schemas.microsoft.com/office/drawing/2014/main" id="{C161BC91-0FCB-4939-9744-DC469B721728}"/>
              </a:ext>
            </a:extLst>
          </p:cNvPr>
          <p:cNvSpPr txBox="1"/>
          <p:nvPr/>
        </p:nvSpPr>
        <p:spPr>
          <a:xfrm>
            <a:off x="4190035" y="1028343"/>
            <a:ext cx="7789762" cy="3908762"/>
          </a:xfrm>
          <a:prstGeom prst="rect">
            <a:avLst/>
          </a:prstGeom>
          <a:noFill/>
        </p:spPr>
        <p:txBody>
          <a:bodyPr wrap="square" rtlCol="0">
            <a:spAutoFit/>
          </a:bodyPr>
          <a:lstStyle/>
          <a:p>
            <a:r>
              <a:rPr lang="en-US" sz="3200" dirty="0"/>
              <a:t>After documents are received from the Executive Director, the Program Coordinator:</a:t>
            </a:r>
          </a:p>
          <a:p>
            <a:pPr marL="285750" indent="-285750">
              <a:buFont typeface="Arial" panose="020B0604020202020204" pitchFamily="34" charset="0"/>
              <a:buChar char="•"/>
            </a:pPr>
            <a:endParaRPr lang="en-US" sz="2000" dirty="0"/>
          </a:p>
          <a:p>
            <a:pPr marL="285750" indent="-285750">
              <a:spcAft>
                <a:spcPts val="1200"/>
              </a:spcAft>
              <a:buFont typeface="Arial" panose="020B0604020202020204" pitchFamily="34" charset="0"/>
              <a:buChar char="•"/>
            </a:pPr>
            <a:r>
              <a:rPr lang="en-US" sz="2400" dirty="0"/>
              <a:t>Reviews materials and makes note of highlights and missing pieces</a:t>
            </a:r>
          </a:p>
          <a:p>
            <a:pPr marL="742950" lvl="1" indent="-285750">
              <a:spcAft>
                <a:spcPts val="1200"/>
              </a:spcAft>
              <a:buFont typeface="Arial" panose="020B0604020202020204" pitchFamily="34" charset="0"/>
              <a:buChar char="•"/>
            </a:pPr>
            <a:r>
              <a:rPr lang="en-US" sz="2400" dirty="0"/>
              <a:t>The more clear the submission, the less likely we are to miss something</a:t>
            </a:r>
          </a:p>
          <a:p>
            <a:pPr marL="285750" lvl="0" indent="-285750">
              <a:spcAft>
                <a:spcPts val="1200"/>
              </a:spcAft>
              <a:buFont typeface="Arial" panose="020B0604020202020204" pitchFamily="34" charset="0"/>
              <a:buChar char="•"/>
            </a:pPr>
            <a:r>
              <a:rPr lang="en-US" sz="2400" dirty="0"/>
              <a:t>Coordinates with the Director on a schedule for the visit to ensure sufficient time for all onsite elements</a:t>
            </a:r>
          </a:p>
        </p:txBody>
      </p:sp>
      <p:pic>
        <p:nvPicPr>
          <p:cNvPr id="5" name="Picture 4">
            <a:extLst>
              <a:ext uri="{FF2B5EF4-FFF2-40B4-BE49-F238E27FC236}">
                <a16:creationId xmlns:a16="http://schemas.microsoft.com/office/drawing/2014/main" id="{12E72DDD-7E46-488F-89A5-CD68728E51BB}"/>
              </a:ext>
            </a:extLst>
          </p:cNvPr>
          <p:cNvPicPr>
            <a:picLocks noChangeAspect="1"/>
          </p:cNvPicPr>
          <p:nvPr/>
        </p:nvPicPr>
        <p:blipFill>
          <a:blip r:embed="rId2"/>
          <a:stretch>
            <a:fillRect/>
          </a:stretch>
        </p:blipFill>
        <p:spPr>
          <a:xfrm>
            <a:off x="353024" y="2887374"/>
            <a:ext cx="3570793" cy="3258782"/>
          </a:xfrm>
          <a:prstGeom prst="rect">
            <a:avLst/>
          </a:prstGeom>
        </p:spPr>
      </p:pic>
      <p:sp>
        <p:nvSpPr>
          <p:cNvPr id="4" name="Slide Number Placeholder 3">
            <a:extLst>
              <a:ext uri="{FF2B5EF4-FFF2-40B4-BE49-F238E27FC236}">
                <a16:creationId xmlns:a16="http://schemas.microsoft.com/office/drawing/2014/main" id="{D92BF3C7-7348-4BCE-B55E-FCFE8B02B7FC}"/>
              </a:ext>
            </a:extLst>
          </p:cNvPr>
          <p:cNvSpPr>
            <a:spLocks noGrp="1"/>
          </p:cNvSpPr>
          <p:nvPr>
            <p:ph type="sldNum" sz="quarter" idx="12"/>
          </p:nvPr>
        </p:nvSpPr>
        <p:spPr>
          <a:xfrm>
            <a:off x="9236597" y="6335801"/>
            <a:ext cx="2743200" cy="365125"/>
          </a:xfrm>
        </p:spPr>
        <p:txBody>
          <a:bodyPr/>
          <a:lstStyle/>
          <a:p>
            <a:fld id="{0FF54DE5-C571-48E8-A5BC-B369434E2F44}" type="slidenum">
              <a:rPr lang="en-US" sz="1600" smtClean="0"/>
              <a:t>17</a:t>
            </a:fld>
            <a:endParaRPr lang="en-US" sz="1600" dirty="0"/>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E8EDAD-A4F7-4FE2-8691-1CFC8E60486B}"/>
              </a:ext>
            </a:extLst>
          </p:cNvPr>
          <p:cNvSpPr txBox="1"/>
          <p:nvPr/>
        </p:nvSpPr>
        <p:spPr>
          <a:xfrm>
            <a:off x="4110235" y="114701"/>
            <a:ext cx="6601308" cy="2893100"/>
          </a:xfrm>
          <a:prstGeom prst="rect">
            <a:avLst/>
          </a:prstGeom>
          <a:noFill/>
        </p:spPr>
        <p:txBody>
          <a:bodyPr wrap="square" rtlCol="0">
            <a:spAutoFit/>
          </a:bodyPr>
          <a:lstStyle/>
          <a:p>
            <a:pPr lvl="0">
              <a:spcAft>
                <a:spcPts val="1200"/>
              </a:spcAft>
            </a:pPr>
            <a:r>
              <a:rPr lang="en-US" sz="2800" dirty="0"/>
              <a:t>The Program Coordinator </a:t>
            </a:r>
            <a:r>
              <a:rPr lang="en-US" sz="2800" u="sng" dirty="0"/>
              <a:t>interviews</a:t>
            </a:r>
            <a:r>
              <a:rPr lang="en-US" sz="2800" dirty="0"/>
              <a:t>:</a:t>
            </a:r>
            <a:endParaRPr lang="en-US" dirty="0"/>
          </a:p>
          <a:p>
            <a:pPr marL="457200" lvl="0" indent="-457200">
              <a:buFont typeface="Arial" panose="020B0604020202020204" pitchFamily="34" charset="0"/>
              <a:buChar char="•"/>
            </a:pPr>
            <a:r>
              <a:rPr lang="en-US" sz="2400" dirty="0"/>
              <a:t>Executive Director/Program Lead </a:t>
            </a:r>
          </a:p>
          <a:p>
            <a:pPr marL="457200" lvl="0" indent="-457200">
              <a:buFont typeface="Arial" panose="020B0604020202020204" pitchFamily="34" charset="0"/>
              <a:buChar char="•"/>
            </a:pPr>
            <a:r>
              <a:rPr lang="en-US" sz="2400" dirty="0"/>
              <a:t>Financial Lead</a:t>
            </a:r>
          </a:p>
          <a:p>
            <a:pPr marL="457200" lvl="0" indent="-457200">
              <a:buFont typeface="Arial" panose="020B0604020202020204" pitchFamily="34" charset="0"/>
              <a:buChar char="•"/>
            </a:pPr>
            <a:r>
              <a:rPr lang="en-US" sz="2400" dirty="0"/>
              <a:t>Shelter Manager </a:t>
            </a:r>
            <a:r>
              <a:rPr lang="en-US" dirty="0"/>
              <a:t>(if applicable)</a:t>
            </a:r>
          </a:p>
          <a:p>
            <a:pPr marL="457200" lvl="0" indent="-457200">
              <a:buFont typeface="Arial" panose="020B0604020202020204" pitchFamily="34" charset="0"/>
              <a:buChar char="•"/>
            </a:pPr>
            <a:r>
              <a:rPr lang="en-US" sz="2400" dirty="0"/>
              <a:t>CDVSA Grant-Funded Staff Member(s)</a:t>
            </a:r>
            <a:endParaRPr lang="en-US" dirty="0"/>
          </a:p>
          <a:p>
            <a:pPr marL="457200" lvl="0" indent="-457200">
              <a:buFont typeface="Arial" panose="020B0604020202020204" pitchFamily="34" charset="0"/>
              <a:buChar char="•"/>
            </a:pPr>
            <a:r>
              <a:rPr lang="en-US" sz="2400" dirty="0"/>
              <a:t>Board Chair </a:t>
            </a:r>
          </a:p>
          <a:p>
            <a:pPr marL="457200" lvl="0" indent="-457200">
              <a:buFont typeface="Arial" panose="020B0604020202020204" pitchFamily="34" charset="0"/>
              <a:buChar char="•"/>
            </a:pPr>
            <a:r>
              <a:rPr lang="en-US" sz="2400" dirty="0"/>
              <a:t>Additional staff, as needed (e.g. CAC Manager)</a:t>
            </a:r>
          </a:p>
        </p:txBody>
      </p:sp>
      <p:sp>
        <p:nvSpPr>
          <p:cNvPr id="5" name="TextBox 4">
            <a:extLst>
              <a:ext uri="{FF2B5EF4-FFF2-40B4-BE49-F238E27FC236}">
                <a16:creationId xmlns:a16="http://schemas.microsoft.com/office/drawing/2014/main" id="{124AD0ED-D19F-4F78-B8B0-EAF91190122E}"/>
              </a:ext>
            </a:extLst>
          </p:cNvPr>
          <p:cNvSpPr txBox="1"/>
          <p:nvPr/>
        </p:nvSpPr>
        <p:spPr>
          <a:xfrm>
            <a:off x="324092" y="0"/>
            <a:ext cx="3599726" cy="6858000"/>
          </a:xfrm>
          <a:prstGeom prst="rect">
            <a:avLst/>
          </a:prstGeom>
          <a:solidFill>
            <a:schemeClr val="tx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8E81B33-ABE9-4AFA-A445-C1251A3C6C1C}"/>
              </a:ext>
            </a:extLst>
          </p:cNvPr>
          <p:cNvSpPr txBox="1">
            <a:spLocks/>
          </p:cNvSpPr>
          <p:nvPr/>
        </p:nvSpPr>
        <p:spPr>
          <a:xfrm>
            <a:off x="406763" y="474667"/>
            <a:ext cx="3429559" cy="2712955"/>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4000" b="1" dirty="0">
                <a:solidFill>
                  <a:schemeClr val="accent2">
                    <a:lumMod val="50000"/>
                  </a:schemeClr>
                </a:solidFill>
              </a:rPr>
              <a:t>The Onsite Visit - Meetings</a:t>
            </a:r>
          </a:p>
        </p:txBody>
      </p:sp>
      <p:pic>
        <p:nvPicPr>
          <p:cNvPr id="4" name="Picture 3">
            <a:extLst>
              <a:ext uri="{FF2B5EF4-FFF2-40B4-BE49-F238E27FC236}">
                <a16:creationId xmlns:a16="http://schemas.microsoft.com/office/drawing/2014/main" id="{E5E14968-EBDF-487B-932E-D41380F8F9F4}"/>
              </a:ext>
            </a:extLst>
          </p:cNvPr>
          <p:cNvPicPr>
            <a:picLocks noChangeAspect="1"/>
          </p:cNvPicPr>
          <p:nvPr/>
        </p:nvPicPr>
        <p:blipFill>
          <a:blip r:embed="rId3"/>
          <a:stretch>
            <a:fillRect/>
          </a:stretch>
        </p:blipFill>
        <p:spPr>
          <a:xfrm>
            <a:off x="489434" y="3002427"/>
            <a:ext cx="3264216" cy="3271567"/>
          </a:xfrm>
          <a:prstGeom prst="rect">
            <a:avLst/>
          </a:prstGeom>
        </p:spPr>
      </p:pic>
      <p:sp>
        <p:nvSpPr>
          <p:cNvPr id="6" name="Slide Number Placeholder 5">
            <a:extLst>
              <a:ext uri="{FF2B5EF4-FFF2-40B4-BE49-F238E27FC236}">
                <a16:creationId xmlns:a16="http://schemas.microsoft.com/office/drawing/2014/main" id="{F156F70F-A862-498E-8C03-89C5A99180DF}"/>
              </a:ext>
            </a:extLst>
          </p:cNvPr>
          <p:cNvSpPr>
            <a:spLocks noGrp="1"/>
          </p:cNvSpPr>
          <p:nvPr>
            <p:ph type="sldNum" sz="quarter" idx="12"/>
          </p:nvPr>
        </p:nvSpPr>
        <p:spPr>
          <a:xfrm>
            <a:off x="9309243" y="6416535"/>
            <a:ext cx="2743200" cy="365125"/>
          </a:xfrm>
        </p:spPr>
        <p:txBody>
          <a:bodyPr/>
          <a:lstStyle/>
          <a:p>
            <a:fld id="{0FF54DE5-C571-48E8-A5BC-B369434E2F44}" type="slidenum">
              <a:rPr lang="en-US" sz="1600" smtClean="0"/>
              <a:t>18</a:t>
            </a:fld>
            <a:endParaRPr lang="en-US" sz="1600" dirty="0"/>
          </a:p>
        </p:txBody>
      </p:sp>
      <p:sp>
        <p:nvSpPr>
          <p:cNvPr id="7" name="TextBox 6">
            <a:extLst>
              <a:ext uri="{FF2B5EF4-FFF2-40B4-BE49-F238E27FC236}">
                <a16:creationId xmlns:a16="http://schemas.microsoft.com/office/drawing/2014/main" id="{49066BB1-39B0-3550-7708-C104F7A1CBC0}"/>
              </a:ext>
            </a:extLst>
          </p:cNvPr>
          <p:cNvSpPr txBox="1"/>
          <p:nvPr/>
        </p:nvSpPr>
        <p:spPr>
          <a:xfrm>
            <a:off x="6507746" y="3434929"/>
            <a:ext cx="5564511" cy="3262432"/>
          </a:xfrm>
          <a:prstGeom prst="rect">
            <a:avLst/>
          </a:prstGeom>
          <a:noFill/>
        </p:spPr>
        <p:txBody>
          <a:bodyPr wrap="square" rtlCol="0">
            <a:spAutoFit/>
          </a:bodyPr>
          <a:lstStyle/>
          <a:p>
            <a:pPr lvl="0">
              <a:spcAft>
                <a:spcPts val="1200"/>
              </a:spcAft>
            </a:pPr>
            <a:r>
              <a:rPr lang="en-US" sz="2800" dirty="0"/>
              <a:t>The Program Coordinator </a:t>
            </a:r>
            <a:r>
              <a:rPr lang="en-US" sz="2800" u="sng" dirty="0"/>
              <a:t>reviews</a:t>
            </a:r>
            <a:r>
              <a:rPr lang="en-US" sz="2800" dirty="0"/>
              <a:t>:</a:t>
            </a:r>
            <a:endParaRPr lang="en-US" dirty="0"/>
          </a:p>
          <a:p>
            <a:pPr marL="457200" lvl="0" indent="-457200">
              <a:buFont typeface="Arial" panose="020B0604020202020204" pitchFamily="34" charset="0"/>
              <a:buChar char="•"/>
            </a:pPr>
            <a:r>
              <a:rPr lang="en-US" sz="2400" dirty="0"/>
              <a:t>Personnel Files</a:t>
            </a:r>
          </a:p>
          <a:p>
            <a:pPr marL="914400" lvl="1" indent="-457200">
              <a:buFont typeface="Arial" panose="020B0604020202020204" pitchFamily="34" charset="0"/>
              <a:buChar char="•"/>
            </a:pPr>
            <a:r>
              <a:rPr lang="en-US" sz="2400" dirty="0"/>
              <a:t>Hiring Paperwork</a:t>
            </a:r>
          </a:p>
          <a:p>
            <a:pPr marL="914400" lvl="1" indent="-457200">
              <a:buFont typeface="Arial" panose="020B0604020202020204" pitchFamily="34" charset="0"/>
              <a:buChar char="•"/>
            </a:pPr>
            <a:r>
              <a:rPr lang="en-US" sz="2400" dirty="0"/>
              <a:t>Training record/plan </a:t>
            </a:r>
          </a:p>
          <a:p>
            <a:pPr marL="914400" lvl="1" indent="-457200">
              <a:buFont typeface="Arial" panose="020B0604020202020204" pitchFamily="34" charset="0"/>
              <a:buChar char="•"/>
            </a:pPr>
            <a:r>
              <a:rPr lang="en-US" sz="2400" dirty="0"/>
              <a:t>Performance evaluations</a:t>
            </a:r>
          </a:p>
          <a:p>
            <a:pPr marL="457200" lvl="0" indent="-457200">
              <a:buFont typeface="Arial" panose="020B0604020202020204" pitchFamily="34" charset="0"/>
              <a:buChar char="•"/>
            </a:pPr>
            <a:r>
              <a:rPr lang="en-US" sz="2400" dirty="0"/>
              <a:t>Storage of personnel documents</a:t>
            </a:r>
          </a:p>
          <a:p>
            <a:pPr marL="914400" lvl="1" indent="-457200">
              <a:buFont typeface="Arial" panose="020B0604020202020204" pitchFamily="34" charset="0"/>
              <a:buChar char="•"/>
            </a:pPr>
            <a:r>
              <a:rPr lang="en-US" sz="2400" dirty="0"/>
              <a:t>I-9, Background Checks</a:t>
            </a:r>
          </a:p>
          <a:p>
            <a:pPr marL="457200" indent="-457200">
              <a:buFont typeface="Arial" panose="020B0604020202020204" pitchFamily="34" charset="0"/>
              <a:buChar char="•"/>
            </a:pPr>
            <a:r>
              <a:rPr lang="en-US" sz="2400" dirty="0"/>
              <a:t>Intake/Welcome Packet</a:t>
            </a:r>
          </a:p>
        </p:txBody>
      </p:sp>
      <p:cxnSp>
        <p:nvCxnSpPr>
          <p:cNvPr id="9" name="Straight Connector 8">
            <a:extLst>
              <a:ext uri="{FF2B5EF4-FFF2-40B4-BE49-F238E27FC236}">
                <a16:creationId xmlns:a16="http://schemas.microsoft.com/office/drawing/2014/main" id="{B6CED97C-A367-53BF-736E-7F20FDBB4BB1}"/>
              </a:ext>
            </a:extLst>
          </p:cNvPr>
          <p:cNvCxnSpPr/>
          <p:nvPr/>
        </p:nvCxnSpPr>
        <p:spPr>
          <a:xfrm>
            <a:off x="4245429" y="3252938"/>
            <a:ext cx="7434943" cy="0"/>
          </a:xfrm>
          <a:prstGeom prst="line">
            <a:avLst/>
          </a:prstGeom>
          <a:ln w="22225" cmpd="sng">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CA9391-2B03-45F6-A0AB-EB860487B26B}"/>
              </a:ext>
            </a:extLst>
          </p:cNvPr>
          <p:cNvSpPr txBox="1"/>
          <p:nvPr/>
        </p:nvSpPr>
        <p:spPr>
          <a:xfrm>
            <a:off x="324092" y="0"/>
            <a:ext cx="3599726" cy="6858000"/>
          </a:xfrm>
          <a:prstGeom prst="rect">
            <a:avLst/>
          </a:prstGeom>
          <a:solidFill>
            <a:schemeClr val="tx1"/>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C2612287-0793-4147-90E0-5C25AC6D3D04}"/>
              </a:ext>
            </a:extLst>
          </p:cNvPr>
          <p:cNvSpPr txBox="1">
            <a:spLocks/>
          </p:cNvSpPr>
          <p:nvPr/>
        </p:nvSpPr>
        <p:spPr>
          <a:xfrm>
            <a:off x="497710" y="835570"/>
            <a:ext cx="3032567" cy="2593430"/>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4000" b="1" dirty="0">
                <a:solidFill>
                  <a:schemeClr val="accent2">
                    <a:lumMod val="50000"/>
                  </a:schemeClr>
                </a:solidFill>
              </a:rPr>
              <a:t>The Onsite Visit – </a:t>
            </a:r>
          </a:p>
          <a:p>
            <a:r>
              <a:rPr lang="en-US" sz="4000" b="1" dirty="0">
                <a:solidFill>
                  <a:schemeClr val="accent2">
                    <a:lumMod val="50000"/>
                  </a:schemeClr>
                </a:solidFill>
              </a:rPr>
              <a:t>Facility Tour</a:t>
            </a:r>
          </a:p>
        </p:txBody>
      </p:sp>
      <p:sp>
        <p:nvSpPr>
          <p:cNvPr id="8" name="TextBox 7">
            <a:extLst>
              <a:ext uri="{FF2B5EF4-FFF2-40B4-BE49-F238E27FC236}">
                <a16:creationId xmlns:a16="http://schemas.microsoft.com/office/drawing/2014/main" id="{C1634099-BF8F-4118-AC9B-D513C8077E59}"/>
              </a:ext>
            </a:extLst>
          </p:cNvPr>
          <p:cNvSpPr txBox="1"/>
          <p:nvPr/>
        </p:nvSpPr>
        <p:spPr>
          <a:xfrm>
            <a:off x="4236334" y="462987"/>
            <a:ext cx="7457956" cy="5109091"/>
          </a:xfrm>
          <a:prstGeom prst="rect">
            <a:avLst/>
          </a:prstGeom>
          <a:noFill/>
        </p:spPr>
        <p:txBody>
          <a:bodyPr wrap="square" rtlCol="0">
            <a:spAutoFit/>
          </a:bodyPr>
          <a:lstStyle/>
          <a:p>
            <a:pPr lvl="0">
              <a:spcAft>
                <a:spcPts val="1200"/>
              </a:spcAft>
            </a:pPr>
            <a:r>
              <a:rPr lang="en-US" sz="2800" dirty="0"/>
              <a:t>The Program Coordinator tours the facility to verify:</a:t>
            </a:r>
            <a:endParaRPr lang="en-US" sz="2000" dirty="0"/>
          </a:p>
          <a:p>
            <a:pPr marL="285750" lvl="0" indent="-285750">
              <a:spcAft>
                <a:spcPts val="1200"/>
              </a:spcAft>
              <a:buFont typeface="Arial" panose="020B0604020202020204" pitchFamily="34" charset="0"/>
              <a:buChar char="•"/>
            </a:pPr>
            <a:r>
              <a:rPr lang="en-US" sz="2000" dirty="0"/>
              <a:t>Personnel files kept locked and only accessible to appropriate personnel</a:t>
            </a:r>
          </a:p>
          <a:p>
            <a:pPr marL="285750" lvl="0" indent="-285750">
              <a:spcAft>
                <a:spcPts val="1200"/>
              </a:spcAft>
              <a:buFont typeface="Arial" panose="020B0604020202020204" pitchFamily="34" charset="0"/>
              <a:buChar char="•"/>
            </a:pPr>
            <a:r>
              <a:rPr lang="en-US" sz="2000" dirty="0"/>
              <a:t>Children and adult files kept separately</a:t>
            </a:r>
          </a:p>
          <a:p>
            <a:pPr marL="285750" lvl="0" indent="-285750">
              <a:spcAft>
                <a:spcPts val="1200"/>
              </a:spcAft>
              <a:buFont typeface="Arial" panose="020B0604020202020204" pitchFamily="34" charset="0"/>
              <a:buChar char="•"/>
            </a:pPr>
            <a:r>
              <a:rPr lang="en-US" sz="2000" dirty="0"/>
              <a:t>Adequate security, safety, and sanitation for adults and children</a:t>
            </a:r>
          </a:p>
          <a:p>
            <a:pPr marL="285750" lvl="0" indent="-285750">
              <a:spcAft>
                <a:spcPts val="1200"/>
              </a:spcAft>
              <a:buFont typeface="Arial" panose="020B0604020202020204" pitchFamily="34" charset="0"/>
              <a:buChar char="•"/>
            </a:pPr>
            <a:r>
              <a:rPr lang="en-US" sz="2000" dirty="0"/>
              <a:t>Participants have independent access to individual locking medication storage</a:t>
            </a:r>
          </a:p>
          <a:p>
            <a:pPr marL="285750" lvl="0" indent="-285750">
              <a:spcAft>
                <a:spcPts val="1200"/>
              </a:spcAft>
              <a:buFont typeface="Arial" panose="020B0604020202020204" pitchFamily="34" charset="0"/>
              <a:buChar char="•"/>
            </a:pPr>
            <a:r>
              <a:rPr lang="en-US" sz="2000" dirty="0"/>
              <a:t>Emergency protocols are posted, with all necessary elements</a:t>
            </a:r>
          </a:p>
          <a:p>
            <a:pPr marL="285750" lvl="0" indent="-285750">
              <a:spcAft>
                <a:spcPts val="1200"/>
              </a:spcAft>
              <a:buFont typeface="Arial" panose="020B0604020202020204" pitchFamily="34" charset="0"/>
              <a:buChar char="•"/>
            </a:pPr>
            <a:r>
              <a:rPr lang="en-US" sz="2000" dirty="0"/>
              <a:t>Civil Rights / non-discrimination information posted and also included in agency outreach materials</a:t>
            </a:r>
          </a:p>
          <a:p>
            <a:pPr marL="285750" lvl="0" indent="-285750">
              <a:spcAft>
                <a:spcPts val="1200"/>
              </a:spcAft>
              <a:buFont typeface="Arial" panose="020B0604020202020204" pitchFamily="34" charset="0"/>
              <a:buChar char="•"/>
            </a:pPr>
            <a:r>
              <a:rPr lang="en-US" sz="2000" dirty="0"/>
              <a:t>Supply of basic necessities available for participants</a:t>
            </a:r>
          </a:p>
        </p:txBody>
      </p:sp>
      <p:pic>
        <p:nvPicPr>
          <p:cNvPr id="2" name="Picture 1">
            <a:extLst>
              <a:ext uri="{FF2B5EF4-FFF2-40B4-BE49-F238E27FC236}">
                <a16:creationId xmlns:a16="http://schemas.microsoft.com/office/drawing/2014/main" id="{EBF80B5F-1888-45C4-8041-0A498D574597}"/>
              </a:ext>
            </a:extLst>
          </p:cNvPr>
          <p:cNvPicPr>
            <a:picLocks noChangeAspect="1"/>
          </p:cNvPicPr>
          <p:nvPr/>
        </p:nvPicPr>
        <p:blipFill rotWithShape="1">
          <a:blip r:embed="rId3"/>
          <a:srcRect l="4892" r="4444"/>
          <a:stretch/>
        </p:blipFill>
        <p:spPr>
          <a:xfrm>
            <a:off x="405113" y="3246438"/>
            <a:ext cx="3217762" cy="2216985"/>
          </a:xfrm>
          <a:prstGeom prst="rect">
            <a:avLst/>
          </a:prstGeom>
        </p:spPr>
      </p:pic>
      <p:sp>
        <p:nvSpPr>
          <p:cNvPr id="3" name="Slide Number Placeholder 2">
            <a:extLst>
              <a:ext uri="{FF2B5EF4-FFF2-40B4-BE49-F238E27FC236}">
                <a16:creationId xmlns:a16="http://schemas.microsoft.com/office/drawing/2014/main" id="{10796B3E-BE52-4658-ABA8-C9F68FBB2BFE}"/>
              </a:ext>
            </a:extLst>
          </p:cNvPr>
          <p:cNvSpPr>
            <a:spLocks noGrp="1"/>
          </p:cNvSpPr>
          <p:nvPr>
            <p:ph type="sldNum" sz="quarter" idx="12"/>
          </p:nvPr>
        </p:nvSpPr>
        <p:spPr>
          <a:xfrm>
            <a:off x="9298969" y="6395013"/>
            <a:ext cx="2743200" cy="365125"/>
          </a:xfrm>
        </p:spPr>
        <p:txBody>
          <a:bodyPr/>
          <a:lstStyle/>
          <a:p>
            <a:fld id="{0FF54DE5-C571-48E8-A5BC-B369434E2F44}" type="slidenum">
              <a:rPr lang="en-US" sz="1600" smtClean="0"/>
              <a:t>19</a:t>
            </a:fld>
            <a:endParaRPr lang="en-US" sz="1600" dirty="0"/>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437D391-D704-44DE-90EF-9CDD655D32D0}"/>
              </a:ext>
            </a:extLst>
          </p:cNvPr>
          <p:cNvSpPr txBox="1">
            <a:spLocks/>
          </p:cNvSpPr>
          <p:nvPr/>
        </p:nvSpPr>
        <p:spPr>
          <a:xfrm>
            <a:off x="636608" y="0"/>
            <a:ext cx="3414531" cy="6858000"/>
          </a:xfrm>
          <a:prstGeom prst="rect">
            <a:avLst/>
          </a:prstGeom>
          <a:solidFill>
            <a:schemeClr val="tx1"/>
          </a:solidFill>
        </p:spPr>
        <p:txBody>
          <a:bodyPr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6000" b="1" dirty="0">
                <a:solidFill>
                  <a:schemeClr val="accent2">
                    <a:lumMod val="50000"/>
                  </a:schemeClr>
                </a:solidFill>
              </a:rPr>
              <a:t>AGENDA</a:t>
            </a:r>
          </a:p>
          <a:p>
            <a:pPr algn="ctr"/>
            <a:endParaRPr lang="en-US" sz="2800" b="1" dirty="0">
              <a:solidFill>
                <a:schemeClr val="bg1"/>
              </a:solidFill>
            </a:endParaRPr>
          </a:p>
          <a:p>
            <a:pPr algn="ctr"/>
            <a:endParaRPr lang="en-US" sz="4400" b="1" dirty="0">
              <a:solidFill>
                <a:schemeClr val="bg1"/>
              </a:solidFill>
            </a:endParaRPr>
          </a:p>
          <a:p>
            <a:pPr algn="ctr"/>
            <a:endParaRPr lang="en-US" sz="4400" b="1" dirty="0">
              <a:solidFill>
                <a:schemeClr val="bg1"/>
              </a:solidFill>
            </a:endParaRPr>
          </a:p>
          <a:p>
            <a:pPr algn="ctr"/>
            <a:endParaRPr lang="en-US" sz="4400" b="1" dirty="0">
              <a:solidFill>
                <a:schemeClr val="bg1"/>
              </a:solidFill>
            </a:endParaRPr>
          </a:p>
          <a:p>
            <a:pPr algn="ctr"/>
            <a:endParaRPr lang="en-US" sz="4400" b="1" dirty="0">
              <a:solidFill>
                <a:schemeClr val="bg1"/>
              </a:solidFill>
            </a:endParaRPr>
          </a:p>
          <a:p>
            <a:pPr algn="ctr"/>
            <a:endParaRPr lang="en-US" sz="4400" b="1" dirty="0">
              <a:solidFill>
                <a:schemeClr val="bg1"/>
              </a:solidFill>
            </a:endParaRPr>
          </a:p>
          <a:p>
            <a:pPr algn="ctr"/>
            <a:endParaRPr lang="en-US" sz="4400" b="1" dirty="0">
              <a:solidFill>
                <a:schemeClr val="bg1"/>
              </a:solidFill>
            </a:endParaRPr>
          </a:p>
          <a:p>
            <a:pPr algn="ctr"/>
            <a:endParaRPr lang="en-US" sz="4400" b="1" dirty="0">
              <a:solidFill>
                <a:schemeClr val="bg1"/>
              </a:solidFill>
            </a:endParaRPr>
          </a:p>
        </p:txBody>
      </p:sp>
      <p:grpSp>
        <p:nvGrpSpPr>
          <p:cNvPr id="11" name="Group 10">
            <a:extLst>
              <a:ext uri="{FF2B5EF4-FFF2-40B4-BE49-F238E27FC236}">
                <a16:creationId xmlns:a16="http://schemas.microsoft.com/office/drawing/2014/main" id="{B6BB2303-87D9-47B7-9B97-4270DFDFC426}"/>
              </a:ext>
            </a:extLst>
          </p:cNvPr>
          <p:cNvGrpSpPr/>
          <p:nvPr/>
        </p:nvGrpSpPr>
        <p:grpSpPr>
          <a:xfrm>
            <a:off x="4051139" y="3525774"/>
            <a:ext cx="2044861" cy="720000"/>
            <a:chOff x="4051139" y="278320"/>
            <a:chExt cx="2044861" cy="720000"/>
          </a:xfrm>
          <a:solidFill>
            <a:srgbClr val="9900FF"/>
          </a:solidFill>
        </p:grpSpPr>
        <p:sp>
          <p:nvSpPr>
            <p:cNvPr id="9" name="Rectangle 8">
              <a:extLst>
                <a:ext uri="{FF2B5EF4-FFF2-40B4-BE49-F238E27FC236}">
                  <a16:creationId xmlns:a16="http://schemas.microsoft.com/office/drawing/2014/main" id="{71474E66-6FD2-4401-BBDF-798AF77BEC6B}"/>
                </a:ext>
              </a:extLst>
            </p:cNvPr>
            <p:cNvSpPr/>
            <p:nvPr/>
          </p:nvSpPr>
          <p:spPr>
            <a:xfrm>
              <a:off x="4051139" y="451413"/>
              <a:ext cx="1863523" cy="405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390DDC8-9013-4774-8106-778F10633FFB}"/>
                </a:ext>
              </a:extLst>
            </p:cNvPr>
            <p:cNvSpPr/>
            <p:nvPr/>
          </p:nvSpPr>
          <p:spPr>
            <a:xfrm>
              <a:off x="5343646" y="278320"/>
              <a:ext cx="752354" cy="72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4</a:t>
              </a:r>
            </a:p>
          </p:txBody>
        </p:sp>
      </p:grpSp>
      <p:grpSp>
        <p:nvGrpSpPr>
          <p:cNvPr id="13" name="Group 12">
            <a:extLst>
              <a:ext uri="{FF2B5EF4-FFF2-40B4-BE49-F238E27FC236}">
                <a16:creationId xmlns:a16="http://schemas.microsoft.com/office/drawing/2014/main" id="{7C54F2D0-1E54-48AC-996C-8B9D26728B06}"/>
              </a:ext>
            </a:extLst>
          </p:cNvPr>
          <p:cNvGrpSpPr/>
          <p:nvPr/>
        </p:nvGrpSpPr>
        <p:grpSpPr>
          <a:xfrm>
            <a:off x="4051139" y="1385483"/>
            <a:ext cx="2044861" cy="720000"/>
            <a:chOff x="4051139" y="278320"/>
            <a:chExt cx="2044861" cy="720000"/>
          </a:xfrm>
          <a:solidFill>
            <a:srgbClr val="99CC00"/>
          </a:solidFill>
        </p:grpSpPr>
        <p:sp>
          <p:nvSpPr>
            <p:cNvPr id="14" name="Rectangle 13">
              <a:extLst>
                <a:ext uri="{FF2B5EF4-FFF2-40B4-BE49-F238E27FC236}">
                  <a16:creationId xmlns:a16="http://schemas.microsoft.com/office/drawing/2014/main" id="{FC5F6FB2-C270-49C3-B6C6-2FD649C7DFDD}"/>
                </a:ext>
              </a:extLst>
            </p:cNvPr>
            <p:cNvSpPr/>
            <p:nvPr/>
          </p:nvSpPr>
          <p:spPr>
            <a:xfrm>
              <a:off x="4051139" y="451413"/>
              <a:ext cx="1863523" cy="405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A5C0203-EB60-468A-B0B2-39D6755248B4}"/>
                </a:ext>
              </a:extLst>
            </p:cNvPr>
            <p:cNvSpPr/>
            <p:nvPr/>
          </p:nvSpPr>
          <p:spPr>
            <a:xfrm>
              <a:off x="5343646" y="278320"/>
              <a:ext cx="752354" cy="72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grpSp>
      <p:sp>
        <p:nvSpPr>
          <p:cNvPr id="16" name="TextBox 15">
            <a:extLst>
              <a:ext uri="{FF2B5EF4-FFF2-40B4-BE49-F238E27FC236}">
                <a16:creationId xmlns:a16="http://schemas.microsoft.com/office/drawing/2014/main" id="{E5E2ED7C-4069-4FB3-8A85-4CE323000921}"/>
              </a:ext>
            </a:extLst>
          </p:cNvPr>
          <p:cNvSpPr txBox="1"/>
          <p:nvPr/>
        </p:nvSpPr>
        <p:spPr>
          <a:xfrm>
            <a:off x="6224287" y="1520050"/>
            <a:ext cx="5046560" cy="461665"/>
          </a:xfrm>
          <a:prstGeom prst="rect">
            <a:avLst/>
          </a:prstGeom>
          <a:noFill/>
        </p:spPr>
        <p:txBody>
          <a:bodyPr wrap="square" rtlCol="0">
            <a:spAutoFit/>
          </a:bodyPr>
          <a:lstStyle/>
          <a:p>
            <a:r>
              <a:rPr lang="en-US" sz="2400" dirty="0"/>
              <a:t>OAT Level Process</a:t>
            </a:r>
          </a:p>
        </p:txBody>
      </p:sp>
      <p:sp>
        <p:nvSpPr>
          <p:cNvPr id="17" name="TextBox 16">
            <a:extLst>
              <a:ext uri="{FF2B5EF4-FFF2-40B4-BE49-F238E27FC236}">
                <a16:creationId xmlns:a16="http://schemas.microsoft.com/office/drawing/2014/main" id="{3CD716F6-87C5-4232-A221-2237A0310A8D}"/>
              </a:ext>
            </a:extLst>
          </p:cNvPr>
          <p:cNvSpPr txBox="1"/>
          <p:nvPr/>
        </p:nvSpPr>
        <p:spPr>
          <a:xfrm>
            <a:off x="6224286" y="2587496"/>
            <a:ext cx="5331105" cy="461665"/>
          </a:xfrm>
          <a:prstGeom prst="rect">
            <a:avLst/>
          </a:prstGeom>
          <a:noFill/>
        </p:spPr>
        <p:txBody>
          <a:bodyPr wrap="square" rtlCol="0">
            <a:spAutoFit/>
          </a:bodyPr>
          <a:lstStyle/>
          <a:p>
            <a:r>
              <a:rPr lang="en-US" sz="2400" dirty="0"/>
              <a:t>Continuous Monitoring</a:t>
            </a:r>
          </a:p>
        </p:txBody>
      </p:sp>
      <p:sp>
        <p:nvSpPr>
          <p:cNvPr id="18" name="TextBox 17">
            <a:extLst>
              <a:ext uri="{FF2B5EF4-FFF2-40B4-BE49-F238E27FC236}">
                <a16:creationId xmlns:a16="http://schemas.microsoft.com/office/drawing/2014/main" id="{5C39D430-81E7-418C-9D39-FAAAD25F67DB}"/>
              </a:ext>
            </a:extLst>
          </p:cNvPr>
          <p:cNvSpPr txBox="1"/>
          <p:nvPr/>
        </p:nvSpPr>
        <p:spPr>
          <a:xfrm>
            <a:off x="6224286" y="3642316"/>
            <a:ext cx="5046560" cy="461665"/>
          </a:xfrm>
          <a:prstGeom prst="rect">
            <a:avLst/>
          </a:prstGeom>
          <a:noFill/>
        </p:spPr>
        <p:txBody>
          <a:bodyPr wrap="square" rtlCol="0">
            <a:spAutoFit/>
          </a:bodyPr>
          <a:lstStyle/>
          <a:p>
            <a:r>
              <a:rPr lang="en-US" sz="2400" dirty="0"/>
              <a:t>The Programmatic Onsite Reviews</a:t>
            </a:r>
          </a:p>
        </p:txBody>
      </p:sp>
      <p:sp>
        <p:nvSpPr>
          <p:cNvPr id="19" name="TextBox 18">
            <a:extLst>
              <a:ext uri="{FF2B5EF4-FFF2-40B4-BE49-F238E27FC236}">
                <a16:creationId xmlns:a16="http://schemas.microsoft.com/office/drawing/2014/main" id="{61986A5B-61BE-4986-AECD-259155814243}"/>
              </a:ext>
            </a:extLst>
          </p:cNvPr>
          <p:cNvSpPr txBox="1"/>
          <p:nvPr/>
        </p:nvSpPr>
        <p:spPr>
          <a:xfrm>
            <a:off x="6224287" y="4722388"/>
            <a:ext cx="5615650" cy="461665"/>
          </a:xfrm>
          <a:prstGeom prst="rect">
            <a:avLst/>
          </a:prstGeom>
          <a:noFill/>
        </p:spPr>
        <p:txBody>
          <a:bodyPr wrap="square" rtlCol="0">
            <a:spAutoFit/>
          </a:bodyPr>
          <a:lstStyle/>
          <a:p>
            <a:r>
              <a:rPr lang="en-US" sz="2400" dirty="0"/>
              <a:t>The Financial Desk Reviews</a:t>
            </a:r>
          </a:p>
        </p:txBody>
      </p:sp>
      <p:sp>
        <p:nvSpPr>
          <p:cNvPr id="20" name="TextBox 19">
            <a:extLst>
              <a:ext uri="{FF2B5EF4-FFF2-40B4-BE49-F238E27FC236}">
                <a16:creationId xmlns:a16="http://schemas.microsoft.com/office/drawing/2014/main" id="{BA0CB7BD-E3DC-42B0-A380-04DA45E8F6DB}"/>
              </a:ext>
            </a:extLst>
          </p:cNvPr>
          <p:cNvSpPr txBox="1"/>
          <p:nvPr/>
        </p:nvSpPr>
        <p:spPr>
          <a:xfrm>
            <a:off x="6224287" y="5789832"/>
            <a:ext cx="5046560" cy="461665"/>
          </a:xfrm>
          <a:prstGeom prst="rect">
            <a:avLst/>
          </a:prstGeom>
          <a:noFill/>
        </p:spPr>
        <p:txBody>
          <a:bodyPr wrap="square" rtlCol="0">
            <a:spAutoFit/>
          </a:bodyPr>
          <a:lstStyle/>
          <a:p>
            <a:r>
              <a:rPr lang="en-US" sz="2400" dirty="0"/>
              <a:t>Question &amp; Answer Time</a:t>
            </a:r>
          </a:p>
        </p:txBody>
      </p:sp>
      <p:sp>
        <p:nvSpPr>
          <p:cNvPr id="21" name="TextBox 20">
            <a:extLst>
              <a:ext uri="{FF2B5EF4-FFF2-40B4-BE49-F238E27FC236}">
                <a16:creationId xmlns:a16="http://schemas.microsoft.com/office/drawing/2014/main" id="{A1646F1F-786F-44B4-9F8D-1752311811BD}"/>
              </a:ext>
            </a:extLst>
          </p:cNvPr>
          <p:cNvSpPr txBox="1"/>
          <p:nvPr/>
        </p:nvSpPr>
        <p:spPr>
          <a:xfrm>
            <a:off x="6224287" y="452604"/>
            <a:ext cx="5046560" cy="461665"/>
          </a:xfrm>
          <a:prstGeom prst="rect">
            <a:avLst/>
          </a:prstGeom>
          <a:noFill/>
        </p:spPr>
        <p:txBody>
          <a:bodyPr wrap="square" rtlCol="0">
            <a:spAutoFit/>
          </a:bodyPr>
          <a:lstStyle/>
          <a:p>
            <a:r>
              <a:rPr lang="en-US" sz="2400" dirty="0"/>
              <a:t>The Purpose of Monitoring</a:t>
            </a:r>
          </a:p>
        </p:txBody>
      </p:sp>
      <p:pic>
        <p:nvPicPr>
          <p:cNvPr id="23" name="Picture 22" descr="A picture containing object, clock&#10;&#10;Description automatically generated">
            <a:extLst>
              <a:ext uri="{FF2B5EF4-FFF2-40B4-BE49-F238E27FC236}">
                <a16:creationId xmlns:a16="http://schemas.microsoft.com/office/drawing/2014/main" id="{44831277-D28E-43DD-88B2-0C1C899BC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456" y="1963690"/>
            <a:ext cx="3258834" cy="3258834"/>
          </a:xfrm>
          <a:prstGeom prst="rect">
            <a:avLst/>
          </a:prstGeom>
        </p:spPr>
      </p:pic>
      <p:grpSp>
        <p:nvGrpSpPr>
          <p:cNvPr id="24" name="Group 23">
            <a:extLst>
              <a:ext uri="{FF2B5EF4-FFF2-40B4-BE49-F238E27FC236}">
                <a16:creationId xmlns:a16="http://schemas.microsoft.com/office/drawing/2014/main" id="{89B62770-A24A-4DBC-8B67-E70501B1AFB1}"/>
              </a:ext>
            </a:extLst>
          </p:cNvPr>
          <p:cNvGrpSpPr/>
          <p:nvPr/>
        </p:nvGrpSpPr>
        <p:grpSpPr>
          <a:xfrm>
            <a:off x="4051139" y="323436"/>
            <a:ext cx="2044861" cy="720000"/>
            <a:chOff x="4051139" y="278320"/>
            <a:chExt cx="2044861" cy="720000"/>
          </a:xfrm>
          <a:solidFill>
            <a:srgbClr val="CC9900"/>
          </a:solidFill>
        </p:grpSpPr>
        <p:sp>
          <p:nvSpPr>
            <p:cNvPr id="25" name="Rectangle 24">
              <a:extLst>
                <a:ext uri="{FF2B5EF4-FFF2-40B4-BE49-F238E27FC236}">
                  <a16:creationId xmlns:a16="http://schemas.microsoft.com/office/drawing/2014/main" id="{075644E4-30FA-4D63-9F9F-E3EA14D24AF8}"/>
                </a:ext>
              </a:extLst>
            </p:cNvPr>
            <p:cNvSpPr/>
            <p:nvPr/>
          </p:nvSpPr>
          <p:spPr>
            <a:xfrm>
              <a:off x="4051139" y="451413"/>
              <a:ext cx="1863523" cy="405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15D270C-C3A9-49BE-9A31-49E9CA836B7D}"/>
                </a:ext>
              </a:extLst>
            </p:cNvPr>
            <p:cNvSpPr/>
            <p:nvPr/>
          </p:nvSpPr>
          <p:spPr>
            <a:xfrm>
              <a:off x="5343646" y="278320"/>
              <a:ext cx="752354" cy="72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1</a:t>
              </a:r>
            </a:p>
          </p:txBody>
        </p:sp>
      </p:grpSp>
      <p:grpSp>
        <p:nvGrpSpPr>
          <p:cNvPr id="27" name="Group 26">
            <a:extLst>
              <a:ext uri="{FF2B5EF4-FFF2-40B4-BE49-F238E27FC236}">
                <a16:creationId xmlns:a16="http://schemas.microsoft.com/office/drawing/2014/main" id="{16B1D6DF-4B80-471A-B47E-D11A78B92DA4}"/>
              </a:ext>
            </a:extLst>
          </p:cNvPr>
          <p:cNvGrpSpPr/>
          <p:nvPr/>
        </p:nvGrpSpPr>
        <p:grpSpPr>
          <a:xfrm>
            <a:off x="4051139" y="4591148"/>
            <a:ext cx="2044861" cy="720000"/>
            <a:chOff x="4051139" y="278320"/>
            <a:chExt cx="2044861" cy="720000"/>
          </a:xfrm>
          <a:solidFill>
            <a:srgbClr val="C00000"/>
          </a:solidFill>
        </p:grpSpPr>
        <p:sp>
          <p:nvSpPr>
            <p:cNvPr id="28" name="Rectangle 27">
              <a:extLst>
                <a:ext uri="{FF2B5EF4-FFF2-40B4-BE49-F238E27FC236}">
                  <a16:creationId xmlns:a16="http://schemas.microsoft.com/office/drawing/2014/main" id="{35B593C1-4B0B-45D0-A6FE-B329AD9E41A7}"/>
                </a:ext>
              </a:extLst>
            </p:cNvPr>
            <p:cNvSpPr/>
            <p:nvPr/>
          </p:nvSpPr>
          <p:spPr>
            <a:xfrm>
              <a:off x="4051139" y="451413"/>
              <a:ext cx="1863523" cy="405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D1789E8-8FA7-4A09-A9A3-85897489B97D}"/>
                </a:ext>
              </a:extLst>
            </p:cNvPr>
            <p:cNvSpPr/>
            <p:nvPr/>
          </p:nvSpPr>
          <p:spPr>
            <a:xfrm>
              <a:off x="5343646" y="278320"/>
              <a:ext cx="752354" cy="72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5</a:t>
              </a:r>
            </a:p>
          </p:txBody>
        </p:sp>
      </p:grpSp>
      <p:grpSp>
        <p:nvGrpSpPr>
          <p:cNvPr id="30" name="Group 29">
            <a:extLst>
              <a:ext uri="{FF2B5EF4-FFF2-40B4-BE49-F238E27FC236}">
                <a16:creationId xmlns:a16="http://schemas.microsoft.com/office/drawing/2014/main" id="{E5318894-DE86-470D-9CD1-B038D41EF0A3}"/>
              </a:ext>
            </a:extLst>
          </p:cNvPr>
          <p:cNvGrpSpPr/>
          <p:nvPr/>
        </p:nvGrpSpPr>
        <p:grpSpPr>
          <a:xfrm>
            <a:off x="4051139" y="5660664"/>
            <a:ext cx="2044861" cy="720000"/>
            <a:chOff x="4051139" y="278320"/>
            <a:chExt cx="2044861" cy="720000"/>
          </a:xfrm>
          <a:solidFill>
            <a:srgbClr val="EE8E00"/>
          </a:solidFill>
        </p:grpSpPr>
        <p:sp>
          <p:nvSpPr>
            <p:cNvPr id="31" name="Rectangle 30">
              <a:extLst>
                <a:ext uri="{FF2B5EF4-FFF2-40B4-BE49-F238E27FC236}">
                  <a16:creationId xmlns:a16="http://schemas.microsoft.com/office/drawing/2014/main" id="{97A96254-86CC-4C26-8442-CAA613157C84}"/>
                </a:ext>
              </a:extLst>
            </p:cNvPr>
            <p:cNvSpPr/>
            <p:nvPr/>
          </p:nvSpPr>
          <p:spPr>
            <a:xfrm>
              <a:off x="4051139" y="451413"/>
              <a:ext cx="1863523" cy="405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94812AB-A8B6-4F22-B752-FA17B6814426}"/>
                </a:ext>
              </a:extLst>
            </p:cNvPr>
            <p:cNvSpPr/>
            <p:nvPr/>
          </p:nvSpPr>
          <p:spPr>
            <a:xfrm>
              <a:off x="5343646" y="278320"/>
              <a:ext cx="752354" cy="72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6</a:t>
              </a:r>
            </a:p>
          </p:txBody>
        </p:sp>
      </p:grpSp>
      <p:grpSp>
        <p:nvGrpSpPr>
          <p:cNvPr id="33" name="Group 32">
            <a:extLst>
              <a:ext uri="{FF2B5EF4-FFF2-40B4-BE49-F238E27FC236}">
                <a16:creationId xmlns:a16="http://schemas.microsoft.com/office/drawing/2014/main" id="{C957D647-F07F-49B7-8913-DA0E7C073F17}"/>
              </a:ext>
            </a:extLst>
          </p:cNvPr>
          <p:cNvGrpSpPr/>
          <p:nvPr/>
        </p:nvGrpSpPr>
        <p:grpSpPr>
          <a:xfrm>
            <a:off x="4051139" y="2456258"/>
            <a:ext cx="2044861" cy="720000"/>
            <a:chOff x="4051139" y="278320"/>
            <a:chExt cx="2044861" cy="720000"/>
          </a:xfrm>
          <a:solidFill>
            <a:srgbClr val="0066FF"/>
          </a:solidFill>
        </p:grpSpPr>
        <p:sp>
          <p:nvSpPr>
            <p:cNvPr id="34" name="Rectangle 33">
              <a:extLst>
                <a:ext uri="{FF2B5EF4-FFF2-40B4-BE49-F238E27FC236}">
                  <a16:creationId xmlns:a16="http://schemas.microsoft.com/office/drawing/2014/main" id="{627DBE64-786B-47C7-841F-A117C3B56B10}"/>
                </a:ext>
              </a:extLst>
            </p:cNvPr>
            <p:cNvSpPr/>
            <p:nvPr/>
          </p:nvSpPr>
          <p:spPr>
            <a:xfrm>
              <a:off x="4051139" y="451413"/>
              <a:ext cx="1863523" cy="405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65457D2-926A-4ECB-B0EE-980158714A82}"/>
                </a:ext>
              </a:extLst>
            </p:cNvPr>
            <p:cNvSpPr/>
            <p:nvPr/>
          </p:nvSpPr>
          <p:spPr>
            <a:xfrm>
              <a:off x="5343646" y="278320"/>
              <a:ext cx="752354" cy="72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sp>
        <p:nvSpPr>
          <p:cNvPr id="3" name="Slide Number Placeholder 2">
            <a:extLst>
              <a:ext uri="{FF2B5EF4-FFF2-40B4-BE49-F238E27FC236}">
                <a16:creationId xmlns:a16="http://schemas.microsoft.com/office/drawing/2014/main" id="{491688EC-C7D0-40EB-8E1E-E917F7DD7B1F}"/>
              </a:ext>
            </a:extLst>
          </p:cNvPr>
          <p:cNvSpPr>
            <a:spLocks noGrp="1"/>
          </p:cNvSpPr>
          <p:nvPr>
            <p:ph type="sldNum" sz="quarter" idx="12"/>
          </p:nvPr>
        </p:nvSpPr>
        <p:spPr>
          <a:xfrm>
            <a:off x="9309243" y="6380664"/>
            <a:ext cx="2743200" cy="365125"/>
          </a:xfrm>
        </p:spPr>
        <p:txBody>
          <a:bodyPr/>
          <a:lstStyle/>
          <a:p>
            <a:fld id="{0FF54DE5-C571-48E8-A5BC-B369434E2F44}" type="slidenum">
              <a:rPr lang="en-US" sz="1600" smtClean="0"/>
              <a:t>2</a:t>
            </a:fld>
            <a:endParaRPr lang="en-US" sz="1600" dirty="0"/>
          </a:p>
        </p:txBody>
      </p:sp>
    </p:spTree>
    <p:extLst>
      <p:ext uri="{BB962C8B-B14F-4D97-AF65-F5344CB8AC3E}">
        <p14:creationId xmlns:p14="http://schemas.microsoft.com/office/powerpoint/2010/main" val="165706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ECC33-C6DF-4227-A30E-216694264C7D}"/>
              </a:ext>
            </a:extLst>
          </p:cNvPr>
          <p:cNvPicPr>
            <a:picLocks noChangeAspect="1"/>
          </p:cNvPicPr>
          <p:nvPr/>
        </p:nvPicPr>
        <p:blipFill>
          <a:blip r:embed="rId3"/>
          <a:stretch>
            <a:fillRect/>
          </a:stretch>
        </p:blipFill>
        <p:spPr>
          <a:xfrm>
            <a:off x="336516" y="0"/>
            <a:ext cx="3602736" cy="6858000"/>
          </a:xfrm>
          <a:prstGeom prst="rect">
            <a:avLst/>
          </a:prstGeom>
        </p:spPr>
      </p:pic>
      <p:sp>
        <p:nvSpPr>
          <p:cNvPr id="5" name="Title 1">
            <a:extLst>
              <a:ext uri="{FF2B5EF4-FFF2-40B4-BE49-F238E27FC236}">
                <a16:creationId xmlns:a16="http://schemas.microsoft.com/office/drawing/2014/main" id="{C2612287-0793-4147-90E0-5C25AC6D3D04}"/>
              </a:ext>
            </a:extLst>
          </p:cNvPr>
          <p:cNvSpPr txBox="1">
            <a:spLocks/>
          </p:cNvSpPr>
          <p:nvPr/>
        </p:nvSpPr>
        <p:spPr>
          <a:xfrm>
            <a:off x="467512" y="726823"/>
            <a:ext cx="3340744" cy="2126716"/>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4000" b="1" dirty="0">
                <a:solidFill>
                  <a:schemeClr val="accent2">
                    <a:lumMod val="50000"/>
                  </a:schemeClr>
                </a:solidFill>
              </a:rPr>
              <a:t>The Onsite Visit – </a:t>
            </a:r>
          </a:p>
          <a:p>
            <a:r>
              <a:rPr lang="en-US" sz="4000" b="1" dirty="0">
                <a:solidFill>
                  <a:schemeClr val="accent2">
                    <a:lumMod val="50000"/>
                  </a:schemeClr>
                </a:solidFill>
              </a:rPr>
              <a:t>Exit Interview</a:t>
            </a:r>
          </a:p>
        </p:txBody>
      </p:sp>
      <p:sp>
        <p:nvSpPr>
          <p:cNvPr id="8" name="TextBox 7">
            <a:extLst>
              <a:ext uri="{FF2B5EF4-FFF2-40B4-BE49-F238E27FC236}">
                <a16:creationId xmlns:a16="http://schemas.microsoft.com/office/drawing/2014/main" id="{C1634099-BF8F-4118-AC9B-D513C8077E59}"/>
              </a:ext>
            </a:extLst>
          </p:cNvPr>
          <p:cNvSpPr txBox="1"/>
          <p:nvPr/>
        </p:nvSpPr>
        <p:spPr>
          <a:xfrm>
            <a:off x="4270873" y="726823"/>
            <a:ext cx="7453615" cy="4042132"/>
          </a:xfrm>
          <a:prstGeom prst="rect">
            <a:avLst/>
          </a:prstGeom>
          <a:noFill/>
        </p:spPr>
        <p:txBody>
          <a:bodyPr wrap="square" rtlCol="0">
            <a:spAutoFit/>
          </a:bodyPr>
          <a:lstStyle/>
          <a:p>
            <a:pPr lvl="0">
              <a:spcAft>
                <a:spcPts val="2000"/>
              </a:spcAft>
            </a:pPr>
            <a:r>
              <a:rPr lang="en-US" sz="3600" dirty="0"/>
              <a:t>The Program Coordinator and Executive Director meet at the close of the onsite visit and discuss:</a:t>
            </a:r>
          </a:p>
          <a:p>
            <a:pPr marL="285750" lvl="0" indent="-285750">
              <a:spcAft>
                <a:spcPts val="1200"/>
              </a:spcAft>
              <a:buFont typeface="Arial" panose="020B0604020202020204" pitchFamily="34" charset="0"/>
              <a:buChar char="•"/>
            </a:pPr>
            <a:r>
              <a:rPr lang="en-US" sz="2800" dirty="0"/>
              <a:t>Areas of success and achievement</a:t>
            </a:r>
          </a:p>
          <a:p>
            <a:pPr marL="285750" lvl="0" indent="-285750">
              <a:spcAft>
                <a:spcPts val="1200"/>
              </a:spcAft>
              <a:buFont typeface="Arial" panose="020B0604020202020204" pitchFamily="34" charset="0"/>
              <a:buChar char="•"/>
            </a:pPr>
            <a:r>
              <a:rPr lang="en-US" sz="2800" dirty="0"/>
              <a:t>Items for Corrective Action (or potential)</a:t>
            </a:r>
          </a:p>
          <a:p>
            <a:pPr marL="742950" lvl="1" indent="-285750">
              <a:spcAft>
                <a:spcPts val="1200"/>
              </a:spcAft>
              <a:buFont typeface="Arial" panose="020B0604020202020204" pitchFamily="34" charset="0"/>
              <a:buChar char="•"/>
            </a:pPr>
            <a:r>
              <a:rPr lang="en-US" sz="2800" dirty="0"/>
              <a:t>We will meet and discuss all noted items BEFORE we send out our post-onsite letter</a:t>
            </a:r>
          </a:p>
        </p:txBody>
      </p:sp>
      <p:pic>
        <p:nvPicPr>
          <p:cNvPr id="6" name="Picture 5">
            <a:extLst>
              <a:ext uri="{FF2B5EF4-FFF2-40B4-BE49-F238E27FC236}">
                <a16:creationId xmlns:a16="http://schemas.microsoft.com/office/drawing/2014/main" id="{CC472309-50AD-4C6B-8F20-6409AE20D94E}"/>
              </a:ext>
            </a:extLst>
          </p:cNvPr>
          <p:cNvPicPr>
            <a:picLocks noChangeAspect="1"/>
          </p:cNvPicPr>
          <p:nvPr/>
        </p:nvPicPr>
        <p:blipFill>
          <a:blip r:embed="rId4"/>
          <a:stretch>
            <a:fillRect/>
          </a:stretch>
        </p:blipFill>
        <p:spPr>
          <a:xfrm>
            <a:off x="-104173" y="3041692"/>
            <a:ext cx="4487460" cy="2988718"/>
          </a:xfrm>
          <a:prstGeom prst="rect">
            <a:avLst/>
          </a:prstGeom>
        </p:spPr>
      </p:pic>
      <p:sp>
        <p:nvSpPr>
          <p:cNvPr id="2" name="Slide Number Placeholder 1">
            <a:extLst>
              <a:ext uri="{FF2B5EF4-FFF2-40B4-BE49-F238E27FC236}">
                <a16:creationId xmlns:a16="http://schemas.microsoft.com/office/drawing/2014/main" id="{29C45127-D4A2-4247-99AC-37372BDD9D86}"/>
              </a:ext>
            </a:extLst>
          </p:cNvPr>
          <p:cNvSpPr>
            <a:spLocks noGrp="1"/>
          </p:cNvSpPr>
          <p:nvPr>
            <p:ph type="sldNum" sz="quarter" idx="12"/>
          </p:nvPr>
        </p:nvSpPr>
        <p:spPr>
          <a:xfrm>
            <a:off x="9257872" y="6366624"/>
            <a:ext cx="2743200" cy="365125"/>
          </a:xfrm>
        </p:spPr>
        <p:txBody>
          <a:bodyPr/>
          <a:lstStyle/>
          <a:p>
            <a:fld id="{0FF54DE5-C571-48E8-A5BC-B369434E2F44}" type="slidenum">
              <a:rPr lang="en-US" sz="1600" smtClean="0"/>
              <a:t>20</a:t>
            </a:fld>
            <a:endParaRPr lang="en-US" sz="1600" dirty="0"/>
          </a:p>
        </p:txBody>
      </p:sp>
    </p:spTree>
    <p:extLst>
      <p:ext uri="{BB962C8B-B14F-4D97-AF65-F5344CB8AC3E}">
        <p14:creationId xmlns:p14="http://schemas.microsoft.com/office/powerpoint/2010/main" val="21071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BECC33-C6DF-4227-A30E-216694264C7D}"/>
              </a:ext>
            </a:extLst>
          </p:cNvPr>
          <p:cNvPicPr>
            <a:picLocks noChangeAspect="1"/>
          </p:cNvPicPr>
          <p:nvPr/>
        </p:nvPicPr>
        <p:blipFill>
          <a:blip r:embed="rId3"/>
          <a:stretch>
            <a:fillRect/>
          </a:stretch>
        </p:blipFill>
        <p:spPr>
          <a:xfrm>
            <a:off x="256866" y="0"/>
            <a:ext cx="2540925" cy="6858000"/>
          </a:xfrm>
          <a:prstGeom prst="rect">
            <a:avLst/>
          </a:prstGeom>
        </p:spPr>
      </p:pic>
      <p:grpSp>
        <p:nvGrpSpPr>
          <p:cNvPr id="2" name="Group 1"/>
          <p:cNvGrpSpPr/>
          <p:nvPr/>
        </p:nvGrpSpPr>
        <p:grpSpPr>
          <a:xfrm>
            <a:off x="3044595" y="181646"/>
            <a:ext cx="8908174" cy="6291603"/>
            <a:chOff x="2602603" y="419135"/>
            <a:chExt cx="8908174" cy="6291603"/>
          </a:xfrm>
        </p:grpSpPr>
        <p:sp>
          <p:nvSpPr>
            <p:cNvPr id="4" name="Bent-Up Arrow 3"/>
            <p:cNvSpPr/>
            <p:nvPr/>
          </p:nvSpPr>
          <p:spPr>
            <a:xfrm rot="5400000">
              <a:off x="4399285" y="2668131"/>
              <a:ext cx="721986" cy="821956"/>
            </a:xfrm>
            <a:prstGeom prst="bentUpArrow">
              <a:avLst>
                <a:gd name="adj1" fmla="val 32840"/>
                <a:gd name="adj2" fmla="val 25000"/>
                <a:gd name="adj3" fmla="val 35780"/>
              </a:avLst>
            </a:prstGeom>
            <a:solidFill>
              <a:srgbClr val="CAB8EE"/>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6" name="Freeform 5"/>
            <p:cNvSpPr/>
            <p:nvPr/>
          </p:nvSpPr>
          <p:spPr>
            <a:xfrm>
              <a:off x="2602603" y="419135"/>
              <a:ext cx="3983525" cy="2205048"/>
            </a:xfrm>
            <a:custGeom>
              <a:avLst/>
              <a:gdLst>
                <a:gd name="connsiteX0" fmla="*/ 0 w 3478548"/>
                <a:gd name="connsiteY0" fmla="*/ 390206 h 2340770"/>
                <a:gd name="connsiteX1" fmla="*/ 390206 w 3478548"/>
                <a:gd name="connsiteY1" fmla="*/ 0 h 2340770"/>
                <a:gd name="connsiteX2" fmla="*/ 3088342 w 3478548"/>
                <a:gd name="connsiteY2" fmla="*/ 0 h 2340770"/>
                <a:gd name="connsiteX3" fmla="*/ 3478548 w 3478548"/>
                <a:gd name="connsiteY3" fmla="*/ 390206 h 2340770"/>
                <a:gd name="connsiteX4" fmla="*/ 3478548 w 3478548"/>
                <a:gd name="connsiteY4" fmla="*/ 1950564 h 2340770"/>
                <a:gd name="connsiteX5" fmla="*/ 3088342 w 3478548"/>
                <a:gd name="connsiteY5" fmla="*/ 2340770 h 2340770"/>
                <a:gd name="connsiteX6" fmla="*/ 390206 w 3478548"/>
                <a:gd name="connsiteY6" fmla="*/ 2340770 h 2340770"/>
                <a:gd name="connsiteX7" fmla="*/ 0 w 3478548"/>
                <a:gd name="connsiteY7" fmla="*/ 1950564 h 2340770"/>
                <a:gd name="connsiteX8" fmla="*/ 0 w 3478548"/>
                <a:gd name="connsiteY8" fmla="*/ 390206 h 23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548" h="2340770">
                  <a:moveTo>
                    <a:pt x="0" y="390206"/>
                  </a:moveTo>
                  <a:cubicBezTo>
                    <a:pt x="0" y="174701"/>
                    <a:pt x="174701" y="0"/>
                    <a:pt x="390206" y="0"/>
                  </a:cubicBezTo>
                  <a:lnTo>
                    <a:pt x="3088342" y="0"/>
                  </a:lnTo>
                  <a:cubicBezTo>
                    <a:pt x="3303847" y="0"/>
                    <a:pt x="3478548" y="174701"/>
                    <a:pt x="3478548" y="390206"/>
                  </a:cubicBezTo>
                  <a:lnTo>
                    <a:pt x="3478548" y="1950564"/>
                  </a:lnTo>
                  <a:cubicBezTo>
                    <a:pt x="3478548" y="2166069"/>
                    <a:pt x="3303847" y="2340770"/>
                    <a:pt x="3088342" y="2340770"/>
                  </a:cubicBezTo>
                  <a:lnTo>
                    <a:pt x="390206" y="2340770"/>
                  </a:lnTo>
                  <a:cubicBezTo>
                    <a:pt x="174701" y="2340770"/>
                    <a:pt x="0" y="2166069"/>
                    <a:pt x="0" y="1950564"/>
                  </a:cubicBezTo>
                  <a:lnTo>
                    <a:pt x="0" y="390206"/>
                  </a:lnTo>
                  <a:close/>
                </a:path>
              </a:pathLst>
            </a:custGeom>
            <a:solidFill>
              <a:srgbClr val="8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90488" tIns="190488" rIns="190488" bIns="190488" numCol="1" spcCol="1270" anchor="ctr" anchorCtr="0">
              <a:noAutofit/>
            </a:bodyPr>
            <a:lstStyle/>
            <a:p>
              <a:pPr lvl="0" algn="l" defTabSz="889000">
                <a:lnSpc>
                  <a:spcPct val="90000"/>
                </a:lnSpc>
                <a:spcBef>
                  <a:spcPct val="0"/>
                </a:spcBef>
                <a:spcAft>
                  <a:spcPct val="35000"/>
                </a:spcAft>
              </a:pPr>
              <a:r>
                <a:rPr lang="en-US" sz="2400" u="sng" kern="1200" dirty="0"/>
                <a:t>Post-Onsite Letter Prepared </a:t>
              </a:r>
            </a:p>
            <a:p>
              <a:pPr lvl="0" algn="l" defTabSz="889000">
                <a:lnSpc>
                  <a:spcPct val="90000"/>
                </a:lnSpc>
                <a:spcBef>
                  <a:spcPct val="0"/>
                </a:spcBef>
                <a:spcAft>
                  <a:spcPct val="35000"/>
                </a:spcAft>
              </a:pPr>
              <a:r>
                <a:rPr lang="en-US" kern="1200" dirty="0"/>
                <a:t>* Overview of the visit</a:t>
              </a:r>
            </a:p>
            <a:p>
              <a:pPr lvl="0" algn="l" defTabSz="889000">
                <a:lnSpc>
                  <a:spcPct val="90000"/>
                </a:lnSpc>
                <a:spcBef>
                  <a:spcPct val="0"/>
                </a:spcBef>
                <a:spcAft>
                  <a:spcPct val="35000"/>
                </a:spcAft>
              </a:pPr>
              <a:r>
                <a:rPr lang="en-US" kern="1200" dirty="0"/>
                <a:t>* List of </a:t>
              </a:r>
              <a:r>
                <a:rPr lang="en-US" dirty="0"/>
                <a:t>items</a:t>
              </a:r>
              <a:r>
                <a:rPr lang="en-US" kern="1200" dirty="0"/>
                <a:t> with required corrective action</a:t>
              </a:r>
            </a:p>
            <a:p>
              <a:pPr lvl="0" algn="l" defTabSz="889000">
                <a:lnSpc>
                  <a:spcPct val="90000"/>
                </a:lnSpc>
                <a:spcBef>
                  <a:spcPct val="0"/>
                </a:spcBef>
                <a:spcAft>
                  <a:spcPct val="35000"/>
                </a:spcAft>
              </a:pPr>
              <a:r>
                <a:rPr lang="en-US" kern="1200" dirty="0"/>
                <a:t>* </a:t>
              </a:r>
              <a:r>
                <a:rPr lang="en-US" dirty="0"/>
                <a:t>T</a:t>
              </a:r>
              <a:r>
                <a:rPr lang="en-US" kern="1200" dirty="0"/>
                <a:t>imeline for completion</a:t>
              </a:r>
            </a:p>
            <a:p>
              <a:pPr lvl="0" algn="l" defTabSz="889000">
                <a:lnSpc>
                  <a:spcPct val="90000"/>
                </a:lnSpc>
                <a:spcBef>
                  <a:spcPct val="0"/>
                </a:spcBef>
                <a:spcAft>
                  <a:spcPct val="35000"/>
                </a:spcAft>
              </a:pPr>
              <a:r>
                <a:rPr lang="en-US" dirty="0"/>
                <a:t>      -</a:t>
              </a:r>
              <a:r>
                <a:rPr lang="en-US" kern="1200" dirty="0"/>
                <a:t>Can always request extension </a:t>
              </a:r>
            </a:p>
          </p:txBody>
        </p:sp>
        <p:sp>
          <p:nvSpPr>
            <p:cNvPr id="7" name="Rectangle 6"/>
            <p:cNvSpPr/>
            <p:nvPr/>
          </p:nvSpPr>
          <p:spPr>
            <a:xfrm>
              <a:off x="5148852" y="1199285"/>
              <a:ext cx="883966" cy="6876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Bent-Up Arrow 7"/>
            <p:cNvSpPr/>
            <p:nvPr/>
          </p:nvSpPr>
          <p:spPr>
            <a:xfrm rot="5400000">
              <a:off x="7012199" y="4860232"/>
              <a:ext cx="721986" cy="821956"/>
            </a:xfrm>
            <a:prstGeom prst="bentUpArrow">
              <a:avLst>
                <a:gd name="adj1" fmla="val 32840"/>
                <a:gd name="adj2" fmla="val 25000"/>
                <a:gd name="adj3" fmla="val 35780"/>
              </a:avLst>
            </a:prstGeom>
            <a:solidFill>
              <a:srgbClr val="CAB8EE"/>
            </a:solidFill>
          </p:spPr>
          <p:style>
            <a:lnRef idx="2">
              <a:schemeClr val="lt1">
                <a:hueOff val="0"/>
                <a:satOff val="0"/>
                <a:lumOff val="0"/>
                <a:alphaOff val="0"/>
              </a:schemeClr>
            </a:lnRef>
            <a:fillRef idx="1">
              <a:scrgbClr r="0" g="0" b="0"/>
            </a:fillRef>
            <a:effectRef idx="0">
              <a:schemeClr val="accent2">
                <a:tint val="50000"/>
                <a:hueOff val="-5209797"/>
                <a:satOff val="7729"/>
                <a:lumOff val="11810"/>
                <a:alphaOff val="0"/>
              </a:schemeClr>
            </a:effectRef>
            <a:fontRef idx="minor">
              <a:schemeClr val="lt1">
                <a:hueOff val="0"/>
                <a:satOff val="0"/>
                <a:lumOff val="0"/>
                <a:alphaOff val="0"/>
              </a:schemeClr>
            </a:fontRef>
          </p:style>
          <p:txBody>
            <a:bodyPr/>
            <a:lstStyle/>
            <a:p>
              <a:endParaRPr lang="en-US"/>
            </a:p>
          </p:txBody>
        </p:sp>
        <p:sp>
          <p:nvSpPr>
            <p:cNvPr id="9" name="Freeform 8"/>
            <p:cNvSpPr/>
            <p:nvPr/>
          </p:nvSpPr>
          <p:spPr>
            <a:xfrm>
              <a:off x="5622730" y="2484353"/>
              <a:ext cx="3203199" cy="2340802"/>
            </a:xfrm>
            <a:custGeom>
              <a:avLst/>
              <a:gdLst>
                <a:gd name="connsiteX0" fmla="*/ 0 w 3203199"/>
                <a:gd name="connsiteY0" fmla="*/ 435099 h 2610072"/>
                <a:gd name="connsiteX1" fmla="*/ 435099 w 3203199"/>
                <a:gd name="connsiteY1" fmla="*/ 0 h 2610072"/>
                <a:gd name="connsiteX2" fmla="*/ 2768100 w 3203199"/>
                <a:gd name="connsiteY2" fmla="*/ 0 h 2610072"/>
                <a:gd name="connsiteX3" fmla="*/ 3203199 w 3203199"/>
                <a:gd name="connsiteY3" fmla="*/ 435099 h 2610072"/>
                <a:gd name="connsiteX4" fmla="*/ 3203199 w 3203199"/>
                <a:gd name="connsiteY4" fmla="*/ 2174973 h 2610072"/>
                <a:gd name="connsiteX5" fmla="*/ 2768100 w 3203199"/>
                <a:gd name="connsiteY5" fmla="*/ 2610072 h 2610072"/>
                <a:gd name="connsiteX6" fmla="*/ 435099 w 3203199"/>
                <a:gd name="connsiteY6" fmla="*/ 2610072 h 2610072"/>
                <a:gd name="connsiteX7" fmla="*/ 0 w 3203199"/>
                <a:gd name="connsiteY7" fmla="*/ 2174973 h 2610072"/>
                <a:gd name="connsiteX8" fmla="*/ 0 w 3203199"/>
                <a:gd name="connsiteY8" fmla="*/ 435099 h 26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3199" h="2610072">
                  <a:moveTo>
                    <a:pt x="0" y="435099"/>
                  </a:moveTo>
                  <a:cubicBezTo>
                    <a:pt x="0" y="194800"/>
                    <a:pt x="194800" y="0"/>
                    <a:pt x="435099" y="0"/>
                  </a:cubicBezTo>
                  <a:lnTo>
                    <a:pt x="2768100" y="0"/>
                  </a:lnTo>
                  <a:cubicBezTo>
                    <a:pt x="3008399" y="0"/>
                    <a:pt x="3203199" y="194800"/>
                    <a:pt x="3203199" y="435099"/>
                  </a:cubicBezTo>
                  <a:lnTo>
                    <a:pt x="3203199" y="2174973"/>
                  </a:lnTo>
                  <a:cubicBezTo>
                    <a:pt x="3203199" y="2415272"/>
                    <a:pt x="3008399" y="2610072"/>
                    <a:pt x="2768100" y="2610072"/>
                  </a:cubicBezTo>
                  <a:lnTo>
                    <a:pt x="435099" y="2610072"/>
                  </a:lnTo>
                  <a:cubicBezTo>
                    <a:pt x="194800" y="2610072"/>
                    <a:pt x="0" y="2415272"/>
                    <a:pt x="0" y="2174973"/>
                  </a:cubicBezTo>
                  <a:lnTo>
                    <a:pt x="0" y="435099"/>
                  </a:lnTo>
                  <a:close/>
                </a:path>
              </a:pathLst>
            </a:custGeom>
            <a:solidFill>
              <a:srgbClr val="002060"/>
            </a:solidFill>
          </p:spPr>
          <p:style>
            <a:lnRef idx="2">
              <a:schemeClr val="lt1">
                <a:hueOff val="0"/>
                <a:satOff val="0"/>
                <a:lumOff val="0"/>
                <a:alphaOff val="0"/>
              </a:schemeClr>
            </a:lnRef>
            <a:fillRef idx="1">
              <a:scrgbClr r="0" g="0" b="0"/>
            </a:fillRef>
            <a:effectRef idx="0">
              <a:schemeClr val="accent2">
                <a:hueOff val="-2869335"/>
                <a:satOff val="2538"/>
                <a:lumOff val="4510"/>
                <a:alphaOff val="0"/>
              </a:schemeClr>
            </a:effectRef>
            <a:fontRef idx="minor">
              <a:schemeClr val="lt1"/>
            </a:fontRef>
          </p:style>
          <p:txBody>
            <a:bodyPr spcFirstLastPara="0" vert="horz" wrap="square" lIns="203636" tIns="203636" rIns="203636" bIns="203636" numCol="1" spcCol="1270" anchor="ctr" anchorCtr="0">
              <a:noAutofit/>
            </a:bodyPr>
            <a:lstStyle/>
            <a:p>
              <a:pPr lvl="0" algn="l" defTabSz="889000">
                <a:lnSpc>
                  <a:spcPct val="90000"/>
                </a:lnSpc>
                <a:spcBef>
                  <a:spcPct val="0"/>
                </a:spcBef>
                <a:spcAft>
                  <a:spcPct val="35000"/>
                </a:spcAft>
              </a:pPr>
              <a:r>
                <a:rPr lang="en-US" sz="2400" u="sng" kern="1200" dirty="0"/>
                <a:t>Post-Visit Letter Sent </a:t>
              </a:r>
            </a:p>
            <a:p>
              <a:pPr lvl="0" algn="l" defTabSz="889000">
                <a:lnSpc>
                  <a:spcPct val="90000"/>
                </a:lnSpc>
                <a:spcBef>
                  <a:spcPct val="0"/>
                </a:spcBef>
                <a:spcAft>
                  <a:spcPct val="35000"/>
                </a:spcAft>
              </a:pPr>
              <a:r>
                <a:rPr lang="en-US" kern="1200" dirty="0"/>
                <a:t>* To Director &amp; Board Chair </a:t>
              </a:r>
            </a:p>
            <a:p>
              <a:pPr lvl="0" algn="l" defTabSz="889000">
                <a:lnSpc>
                  <a:spcPct val="90000"/>
                </a:lnSpc>
                <a:spcBef>
                  <a:spcPct val="0"/>
                </a:spcBef>
                <a:spcAft>
                  <a:spcPct val="35000"/>
                </a:spcAft>
              </a:pPr>
              <a:r>
                <a:rPr lang="en-US" kern="1200" dirty="0"/>
                <a:t>* Within 8 weeks </a:t>
              </a:r>
            </a:p>
            <a:p>
              <a:pPr lvl="0" algn="l" defTabSz="889000">
                <a:lnSpc>
                  <a:spcPct val="90000"/>
                </a:lnSpc>
                <a:spcBef>
                  <a:spcPct val="0"/>
                </a:spcBef>
                <a:spcAft>
                  <a:spcPct val="35000"/>
                </a:spcAft>
              </a:pPr>
              <a:r>
                <a:rPr lang="en-US" kern="1200" dirty="0"/>
                <a:t>* Deadline for correction generally 6-8 weeks from issuance of letter</a:t>
              </a:r>
            </a:p>
          </p:txBody>
        </p:sp>
        <p:sp>
          <p:nvSpPr>
            <p:cNvPr id="11" name="Freeform 10"/>
            <p:cNvSpPr/>
            <p:nvPr/>
          </p:nvSpPr>
          <p:spPr>
            <a:xfrm>
              <a:off x="8201728" y="4226031"/>
              <a:ext cx="3309049" cy="2484707"/>
            </a:xfrm>
            <a:custGeom>
              <a:avLst/>
              <a:gdLst>
                <a:gd name="connsiteX0" fmla="*/ 0 w 3309049"/>
                <a:gd name="connsiteY0" fmla="*/ 434705 h 2607707"/>
                <a:gd name="connsiteX1" fmla="*/ 434705 w 3309049"/>
                <a:gd name="connsiteY1" fmla="*/ 0 h 2607707"/>
                <a:gd name="connsiteX2" fmla="*/ 2874344 w 3309049"/>
                <a:gd name="connsiteY2" fmla="*/ 0 h 2607707"/>
                <a:gd name="connsiteX3" fmla="*/ 3309049 w 3309049"/>
                <a:gd name="connsiteY3" fmla="*/ 434705 h 2607707"/>
                <a:gd name="connsiteX4" fmla="*/ 3309049 w 3309049"/>
                <a:gd name="connsiteY4" fmla="*/ 2173002 h 2607707"/>
                <a:gd name="connsiteX5" fmla="*/ 2874344 w 3309049"/>
                <a:gd name="connsiteY5" fmla="*/ 2607707 h 2607707"/>
                <a:gd name="connsiteX6" fmla="*/ 434705 w 3309049"/>
                <a:gd name="connsiteY6" fmla="*/ 2607707 h 2607707"/>
                <a:gd name="connsiteX7" fmla="*/ 0 w 3309049"/>
                <a:gd name="connsiteY7" fmla="*/ 2173002 h 2607707"/>
                <a:gd name="connsiteX8" fmla="*/ 0 w 3309049"/>
                <a:gd name="connsiteY8" fmla="*/ 434705 h 260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049" h="2607707">
                  <a:moveTo>
                    <a:pt x="0" y="434705"/>
                  </a:moveTo>
                  <a:cubicBezTo>
                    <a:pt x="0" y="194624"/>
                    <a:pt x="194624" y="0"/>
                    <a:pt x="434705" y="0"/>
                  </a:cubicBezTo>
                  <a:lnTo>
                    <a:pt x="2874344" y="0"/>
                  </a:lnTo>
                  <a:cubicBezTo>
                    <a:pt x="3114425" y="0"/>
                    <a:pt x="3309049" y="194624"/>
                    <a:pt x="3309049" y="434705"/>
                  </a:cubicBezTo>
                  <a:lnTo>
                    <a:pt x="3309049" y="2173002"/>
                  </a:lnTo>
                  <a:cubicBezTo>
                    <a:pt x="3309049" y="2413083"/>
                    <a:pt x="3114425" y="2607707"/>
                    <a:pt x="2874344" y="2607707"/>
                  </a:cubicBezTo>
                  <a:lnTo>
                    <a:pt x="434705" y="2607707"/>
                  </a:lnTo>
                  <a:cubicBezTo>
                    <a:pt x="194624" y="2607707"/>
                    <a:pt x="0" y="2413083"/>
                    <a:pt x="0" y="2173002"/>
                  </a:cubicBezTo>
                  <a:lnTo>
                    <a:pt x="0" y="434705"/>
                  </a:lnTo>
                  <a:close/>
                </a:path>
              </a:pathLst>
            </a:custGeom>
            <a:solidFill>
              <a:srgbClr val="003300"/>
            </a:solidFill>
          </p:spPr>
          <p:style>
            <a:lnRef idx="2">
              <a:schemeClr val="lt1">
                <a:hueOff val="0"/>
                <a:satOff val="0"/>
                <a:lumOff val="0"/>
                <a:alphaOff val="0"/>
              </a:schemeClr>
            </a:lnRef>
            <a:fillRef idx="1">
              <a:scrgbClr r="0" g="0" b="0"/>
            </a:fillRef>
            <a:effectRef idx="0">
              <a:schemeClr val="accent2">
                <a:hueOff val="-5738671"/>
                <a:satOff val="5077"/>
                <a:lumOff val="9020"/>
                <a:alphaOff val="0"/>
              </a:schemeClr>
            </a:effectRef>
            <a:fontRef idx="minor">
              <a:schemeClr val="lt1"/>
            </a:fontRef>
          </p:style>
          <p:txBody>
            <a:bodyPr spcFirstLastPara="0" vert="horz" wrap="square" lIns="203521" tIns="203521" rIns="203521" bIns="203521" numCol="1" spcCol="1270" anchor="ctr" anchorCtr="0">
              <a:noAutofit/>
            </a:bodyPr>
            <a:lstStyle/>
            <a:p>
              <a:pPr lvl="0" algn="l" defTabSz="889000">
                <a:lnSpc>
                  <a:spcPct val="90000"/>
                </a:lnSpc>
                <a:spcBef>
                  <a:spcPct val="0"/>
                </a:spcBef>
                <a:spcAft>
                  <a:spcPct val="35000"/>
                </a:spcAft>
              </a:pPr>
              <a:r>
                <a:rPr lang="en-US" sz="2400" u="sng" dirty="0">
                  <a:solidFill>
                    <a:schemeClr val="tx1"/>
                  </a:solidFill>
                </a:rPr>
                <a:t>Closeout Letter Sent</a:t>
              </a:r>
              <a:endParaRPr lang="en-US" sz="2400" kern="1200" dirty="0">
                <a:solidFill>
                  <a:schemeClr val="tx1"/>
                </a:solidFill>
              </a:endParaRPr>
            </a:p>
            <a:p>
              <a:pPr lvl="0" algn="l" defTabSz="889000">
                <a:lnSpc>
                  <a:spcPct val="90000"/>
                </a:lnSpc>
                <a:spcBef>
                  <a:spcPct val="0"/>
                </a:spcBef>
                <a:spcAft>
                  <a:spcPct val="35000"/>
                </a:spcAft>
              </a:pPr>
              <a:r>
                <a:rPr lang="en-US" kern="1200" dirty="0">
                  <a:solidFill>
                    <a:schemeClr val="tx1"/>
                  </a:solidFill>
                </a:rPr>
                <a:t>* Completion of required corrective actions tracked </a:t>
              </a:r>
            </a:p>
            <a:p>
              <a:pPr lvl="0" algn="l" defTabSz="889000">
                <a:lnSpc>
                  <a:spcPct val="90000"/>
                </a:lnSpc>
                <a:spcBef>
                  <a:spcPct val="0"/>
                </a:spcBef>
                <a:spcAft>
                  <a:spcPct val="35000"/>
                </a:spcAft>
              </a:pPr>
              <a:r>
                <a:rPr lang="en-US" kern="1200" dirty="0">
                  <a:solidFill>
                    <a:schemeClr val="tx1"/>
                  </a:solidFill>
                </a:rPr>
                <a:t>* When satisfied, letter of completion issued</a:t>
              </a:r>
            </a:p>
            <a:p>
              <a:pPr lvl="0" algn="l" defTabSz="889000">
                <a:lnSpc>
                  <a:spcPct val="90000"/>
                </a:lnSpc>
                <a:spcBef>
                  <a:spcPct val="0"/>
                </a:spcBef>
                <a:spcAft>
                  <a:spcPct val="35000"/>
                </a:spcAft>
              </a:pPr>
              <a:r>
                <a:rPr lang="en-US" kern="1200" dirty="0">
                  <a:solidFill>
                    <a:schemeClr val="tx1"/>
                  </a:solidFill>
                </a:rPr>
                <a:t>* Programmatic site review officially closed </a:t>
              </a:r>
            </a:p>
          </p:txBody>
        </p:sp>
      </p:grpSp>
      <p:sp>
        <p:nvSpPr>
          <p:cNvPr id="5" name="Title 1">
            <a:extLst>
              <a:ext uri="{FF2B5EF4-FFF2-40B4-BE49-F238E27FC236}">
                <a16:creationId xmlns:a16="http://schemas.microsoft.com/office/drawing/2014/main" id="{C2612287-0793-4147-90E0-5C25AC6D3D04}"/>
              </a:ext>
            </a:extLst>
          </p:cNvPr>
          <p:cNvSpPr txBox="1">
            <a:spLocks/>
          </p:cNvSpPr>
          <p:nvPr/>
        </p:nvSpPr>
        <p:spPr>
          <a:xfrm>
            <a:off x="408370" y="748349"/>
            <a:ext cx="2237916" cy="1732278"/>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4000" b="1" dirty="0">
                <a:solidFill>
                  <a:schemeClr val="accent2">
                    <a:lumMod val="50000"/>
                  </a:schemeClr>
                </a:solidFill>
              </a:rPr>
              <a:t>After the Visit</a:t>
            </a:r>
          </a:p>
        </p:txBody>
      </p:sp>
      <p:pic>
        <p:nvPicPr>
          <p:cNvPr id="1026" name="Picture 2" descr="C:\Users\mhamburger\Desktop\payment-completed.jpg"/>
          <p:cNvPicPr>
            <a:picLocks noChangeAspect="1" noChangeArrowheads="1"/>
          </p:cNvPicPr>
          <p:nvPr/>
        </p:nvPicPr>
        <p:blipFill rotWithShape="1">
          <a:blip r:embed="rId4">
            <a:extLst>
              <a:ext uri="{28A0092B-C50C-407E-A947-70E740481C1C}">
                <a14:useLocalDpi xmlns:a14="http://schemas.microsoft.com/office/drawing/2010/main" val="0"/>
              </a:ext>
            </a:extLst>
          </a:blip>
          <a:srcRect l="5833" r="5802"/>
          <a:stretch/>
        </p:blipFill>
        <p:spPr bwMode="auto">
          <a:xfrm>
            <a:off x="338491" y="3117315"/>
            <a:ext cx="2377674" cy="268298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CEC4F5B-E8FD-423F-A9DA-5E92AFD78995}"/>
              </a:ext>
            </a:extLst>
          </p:cNvPr>
          <p:cNvSpPr>
            <a:spLocks noGrp="1"/>
          </p:cNvSpPr>
          <p:nvPr>
            <p:ph type="sldNum" sz="quarter" idx="12"/>
          </p:nvPr>
        </p:nvSpPr>
        <p:spPr>
          <a:xfrm>
            <a:off x="9236026" y="6366624"/>
            <a:ext cx="2743200" cy="365125"/>
          </a:xfrm>
        </p:spPr>
        <p:txBody>
          <a:bodyPr/>
          <a:lstStyle/>
          <a:p>
            <a:fld id="{0FF54DE5-C571-48E8-A5BC-B369434E2F44}" type="slidenum">
              <a:rPr lang="en-US" sz="1600" smtClean="0"/>
              <a:t>21</a:t>
            </a:fld>
            <a:endParaRPr lang="en-US" sz="1600" dirty="0"/>
          </a:p>
        </p:txBody>
      </p:sp>
    </p:spTree>
    <p:extLst>
      <p:ext uri="{BB962C8B-B14F-4D97-AF65-F5344CB8AC3E}">
        <p14:creationId xmlns:p14="http://schemas.microsoft.com/office/powerpoint/2010/main" val="252659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612287-0793-4147-90E0-5C25AC6D3D04}"/>
              </a:ext>
            </a:extLst>
          </p:cNvPr>
          <p:cNvSpPr txBox="1">
            <a:spLocks/>
          </p:cNvSpPr>
          <p:nvPr/>
        </p:nvSpPr>
        <p:spPr>
          <a:xfrm>
            <a:off x="838199" y="196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Aft>
                <a:spcPts val="600"/>
              </a:spcAft>
            </a:pPr>
            <a:r>
              <a:rPr lang="en-US" sz="4200" b="1" kern="1200" dirty="0">
                <a:solidFill>
                  <a:schemeClr val="tx1"/>
                </a:solidFill>
                <a:latin typeface="+mj-lt"/>
                <a:ea typeface="+mj-ea"/>
                <a:cs typeface="+mj-cs"/>
              </a:rPr>
              <a:t>FREQUENT FINDINGS FROM ONSITE VISITS</a:t>
            </a:r>
          </a:p>
        </p:txBody>
      </p:sp>
      <p:grpSp>
        <p:nvGrpSpPr>
          <p:cNvPr id="2" name="Group 1">
            <a:extLst>
              <a:ext uri="{FF2B5EF4-FFF2-40B4-BE49-F238E27FC236}">
                <a16:creationId xmlns:a16="http://schemas.microsoft.com/office/drawing/2014/main" id="{128DCBED-8AFB-43AC-AA6E-E3A6BD88BAD3}"/>
              </a:ext>
            </a:extLst>
          </p:cNvPr>
          <p:cNvGrpSpPr/>
          <p:nvPr/>
        </p:nvGrpSpPr>
        <p:grpSpPr>
          <a:xfrm>
            <a:off x="206991" y="1504896"/>
            <a:ext cx="11816686" cy="5223450"/>
            <a:chOff x="206991" y="1504896"/>
            <a:chExt cx="11816686" cy="5223450"/>
          </a:xfrm>
        </p:grpSpPr>
        <p:grpSp>
          <p:nvGrpSpPr>
            <p:cNvPr id="3" name="Group 2">
              <a:extLst>
                <a:ext uri="{FF2B5EF4-FFF2-40B4-BE49-F238E27FC236}">
                  <a16:creationId xmlns:a16="http://schemas.microsoft.com/office/drawing/2014/main" id="{6EBF91DF-C359-4105-89F2-A2E4CBB43CEA}"/>
                </a:ext>
              </a:extLst>
            </p:cNvPr>
            <p:cNvGrpSpPr/>
            <p:nvPr/>
          </p:nvGrpSpPr>
          <p:grpSpPr>
            <a:xfrm>
              <a:off x="206991" y="1504896"/>
              <a:ext cx="11816686" cy="5223450"/>
              <a:chOff x="1150569" y="1690688"/>
              <a:chExt cx="9995747" cy="4675388"/>
            </a:xfrm>
          </p:grpSpPr>
          <p:sp>
            <p:nvSpPr>
              <p:cNvPr id="4" name="Freeform: Shape 3">
                <a:extLst>
                  <a:ext uri="{FF2B5EF4-FFF2-40B4-BE49-F238E27FC236}">
                    <a16:creationId xmlns:a16="http://schemas.microsoft.com/office/drawing/2014/main" id="{D7C84F48-2AA9-419A-AF1D-2AAFA9115442}"/>
                  </a:ext>
                </a:extLst>
              </p:cNvPr>
              <p:cNvSpPr/>
              <p:nvPr/>
            </p:nvSpPr>
            <p:spPr>
              <a:xfrm>
                <a:off x="1150569" y="1690688"/>
                <a:ext cx="1348801" cy="4675388"/>
              </a:xfrm>
              <a:custGeom>
                <a:avLst/>
                <a:gdLst>
                  <a:gd name="connsiteX0" fmla="*/ 0 w 1866200"/>
                  <a:gd name="connsiteY0" fmla="*/ 186620 h 4675388"/>
                  <a:gd name="connsiteX1" fmla="*/ 186620 w 1866200"/>
                  <a:gd name="connsiteY1" fmla="*/ 0 h 4675388"/>
                  <a:gd name="connsiteX2" fmla="*/ 1679580 w 1866200"/>
                  <a:gd name="connsiteY2" fmla="*/ 0 h 4675388"/>
                  <a:gd name="connsiteX3" fmla="*/ 1866200 w 1866200"/>
                  <a:gd name="connsiteY3" fmla="*/ 186620 h 4675388"/>
                  <a:gd name="connsiteX4" fmla="*/ 1866200 w 1866200"/>
                  <a:gd name="connsiteY4" fmla="*/ 4488768 h 4675388"/>
                  <a:gd name="connsiteX5" fmla="*/ 1679580 w 1866200"/>
                  <a:gd name="connsiteY5" fmla="*/ 4675388 h 4675388"/>
                  <a:gd name="connsiteX6" fmla="*/ 186620 w 1866200"/>
                  <a:gd name="connsiteY6" fmla="*/ 4675388 h 4675388"/>
                  <a:gd name="connsiteX7" fmla="*/ 0 w 1866200"/>
                  <a:gd name="connsiteY7" fmla="*/ 4488768 h 4675388"/>
                  <a:gd name="connsiteX8" fmla="*/ 0 w 1866200"/>
                  <a:gd name="connsiteY8" fmla="*/ 186620 h 467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200" h="4675388">
                    <a:moveTo>
                      <a:pt x="0" y="186620"/>
                    </a:moveTo>
                    <a:cubicBezTo>
                      <a:pt x="0" y="83553"/>
                      <a:pt x="83553" y="0"/>
                      <a:pt x="186620" y="0"/>
                    </a:cubicBezTo>
                    <a:lnTo>
                      <a:pt x="1679580" y="0"/>
                    </a:lnTo>
                    <a:cubicBezTo>
                      <a:pt x="1782647" y="0"/>
                      <a:pt x="1866200" y="83553"/>
                      <a:pt x="1866200" y="186620"/>
                    </a:cubicBezTo>
                    <a:lnTo>
                      <a:pt x="1866200" y="4488768"/>
                    </a:lnTo>
                    <a:cubicBezTo>
                      <a:pt x="1866200" y="4591835"/>
                      <a:pt x="1782647" y="4675388"/>
                      <a:pt x="1679580" y="4675388"/>
                    </a:cubicBezTo>
                    <a:lnTo>
                      <a:pt x="186620" y="4675388"/>
                    </a:lnTo>
                    <a:cubicBezTo>
                      <a:pt x="83553" y="4675388"/>
                      <a:pt x="0" y="4591835"/>
                      <a:pt x="0" y="4488768"/>
                    </a:cubicBezTo>
                    <a:lnTo>
                      <a:pt x="0" y="186620"/>
                    </a:lnTo>
                    <a:close/>
                  </a:path>
                </a:pathLst>
              </a:cu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364212" numCol="1" spcCol="1270" anchor="ctr" anchorCtr="0">
                <a:noAutofit/>
              </a:bodyPr>
              <a:lstStyle/>
              <a:p>
                <a:pPr marL="0" lvl="0" indent="0" algn="ctr" defTabSz="1066800">
                  <a:lnSpc>
                    <a:spcPct val="90000"/>
                  </a:lnSpc>
                  <a:spcBef>
                    <a:spcPct val="0"/>
                  </a:spcBef>
                  <a:buNone/>
                </a:pPr>
                <a:r>
                  <a:rPr lang="en-US" sz="2800" b="1" kern="1200" dirty="0">
                    <a:latin typeface="+mj-lt"/>
                  </a:rPr>
                  <a:t>CIVIL </a:t>
                </a:r>
              </a:p>
              <a:p>
                <a:pPr marL="0" lvl="0" indent="0" algn="ctr" defTabSz="1066800">
                  <a:lnSpc>
                    <a:spcPct val="90000"/>
                  </a:lnSpc>
                  <a:spcBef>
                    <a:spcPct val="0"/>
                  </a:spcBef>
                  <a:buNone/>
                </a:pPr>
                <a:r>
                  <a:rPr lang="en-US" sz="2800" b="1" kern="1200" dirty="0">
                    <a:latin typeface="+mj-lt"/>
                  </a:rPr>
                  <a:t>RIGHTS</a:t>
                </a:r>
              </a:p>
            </p:txBody>
          </p:sp>
          <p:sp>
            <p:nvSpPr>
              <p:cNvPr id="6" name="Freeform: Shape 5">
                <a:extLst>
                  <a:ext uri="{FF2B5EF4-FFF2-40B4-BE49-F238E27FC236}">
                    <a16:creationId xmlns:a16="http://schemas.microsoft.com/office/drawing/2014/main" id="{14EBE521-A9F7-4821-8447-45CCBB0968EB}"/>
                  </a:ext>
                </a:extLst>
              </p:cNvPr>
              <p:cNvSpPr/>
              <p:nvPr/>
            </p:nvSpPr>
            <p:spPr>
              <a:xfrm>
                <a:off x="1243878" y="3109856"/>
                <a:ext cx="1140045" cy="918526"/>
              </a:xfrm>
              <a:custGeom>
                <a:avLst/>
                <a:gdLst>
                  <a:gd name="connsiteX0" fmla="*/ 0 w 1492960"/>
                  <a:gd name="connsiteY0" fmla="*/ 91853 h 918526"/>
                  <a:gd name="connsiteX1" fmla="*/ 91853 w 1492960"/>
                  <a:gd name="connsiteY1" fmla="*/ 0 h 918526"/>
                  <a:gd name="connsiteX2" fmla="*/ 1401107 w 1492960"/>
                  <a:gd name="connsiteY2" fmla="*/ 0 h 918526"/>
                  <a:gd name="connsiteX3" fmla="*/ 1492960 w 1492960"/>
                  <a:gd name="connsiteY3" fmla="*/ 91853 h 918526"/>
                  <a:gd name="connsiteX4" fmla="*/ 1492960 w 1492960"/>
                  <a:gd name="connsiteY4" fmla="*/ 826673 h 918526"/>
                  <a:gd name="connsiteX5" fmla="*/ 1401107 w 1492960"/>
                  <a:gd name="connsiteY5" fmla="*/ 918526 h 918526"/>
                  <a:gd name="connsiteX6" fmla="*/ 91853 w 1492960"/>
                  <a:gd name="connsiteY6" fmla="*/ 918526 h 918526"/>
                  <a:gd name="connsiteX7" fmla="*/ 0 w 1492960"/>
                  <a:gd name="connsiteY7" fmla="*/ 826673 h 918526"/>
                  <a:gd name="connsiteX8" fmla="*/ 0 w 1492960"/>
                  <a:gd name="connsiteY8" fmla="*/ 91853 h 9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918526">
                    <a:moveTo>
                      <a:pt x="0" y="91853"/>
                    </a:moveTo>
                    <a:cubicBezTo>
                      <a:pt x="0" y="41124"/>
                      <a:pt x="41124" y="0"/>
                      <a:pt x="91853" y="0"/>
                    </a:cubicBezTo>
                    <a:lnTo>
                      <a:pt x="1401107" y="0"/>
                    </a:lnTo>
                    <a:cubicBezTo>
                      <a:pt x="1451836" y="0"/>
                      <a:pt x="1492960" y="41124"/>
                      <a:pt x="1492960" y="91853"/>
                    </a:cubicBezTo>
                    <a:lnTo>
                      <a:pt x="1492960" y="826673"/>
                    </a:lnTo>
                    <a:cubicBezTo>
                      <a:pt x="1492960" y="877402"/>
                      <a:pt x="1451836" y="918526"/>
                      <a:pt x="1401107" y="918526"/>
                    </a:cubicBezTo>
                    <a:lnTo>
                      <a:pt x="91853" y="918526"/>
                    </a:lnTo>
                    <a:cubicBezTo>
                      <a:pt x="41124" y="918526"/>
                      <a:pt x="0" y="877402"/>
                      <a:pt x="0" y="826673"/>
                    </a:cubicBezTo>
                    <a:lnTo>
                      <a:pt x="0" y="91853"/>
                    </a:lnTo>
                    <a:close/>
                  </a:path>
                </a:pathLst>
              </a:custGeom>
              <a:solidFill>
                <a:srgbClr val="745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003" tIns="55478" rIns="65003" bIns="55478" numCol="1" spcCol="1270" anchor="ctr" anchorCtr="0">
                <a:noAutofit/>
              </a:bodyPr>
              <a:lstStyle/>
              <a:p>
                <a:pPr marL="0" lvl="0" indent="0" algn="ctr" defTabSz="666750">
                  <a:lnSpc>
                    <a:spcPct val="90000"/>
                  </a:lnSpc>
                  <a:spcBef>
                    <a:spcPct val="0"/>
                  </a:spcBef>
                  <a:spcAft>
                    <a:spcPct val="35000"/>
                  </a:spcAft>
                  <a:buNone/>
                </a:pPr>
                <a:r>
                  <a:rPr lang="en-US" sz="2000" b="1" kern="1200" dirty="0"/>
                  <a:t>Staff Training</a:t>
                </a:r>
              </a:p>
            </p:txBody>
          </p:sp>
          <p:sp>
            <p:nvSpPr>
              <p:cNvPr id="7" name="Freeform: Shape 6">
                <a:extLst>
                  <a:ext uri="{FF2B5EF4-FFF2-40B4-BE49-F238E27FC236}">
                    <a16:creationId xmlns:a16="http://schemas.microsoft.com/office/drawing/2014/main" id="{AD668D41-E72D-479D-B45C-B43E8750696F}"/>
                  </a:ext>
                </a:extLst>
              </p:cNvPr>
              <p:cNvSpPr/>
              <p:nvPr/>
            </p:nvSpPr>
            <p:spPr>
              <a:xfrm>
                <a:off x="1243878" y="4153540"/>
                <a:ext cx="1140045" cy="918725"/>
              </a:xfrm>
              <a:custGeom>
                <a:avLst/>
                <a:gdLst>
                  <a:gd name="connsiteX0" fmla="*/ 0 w 1492960"/>
                  <a:gd name="connsiteY0" fmla="*/ 91853 h 918526"/>
                  <a:gd name="connsiteX1" fmla="*/ 91853 w 1492960"/>
                  <a:gd name="connsiteY1" fmla="*/ 0 h 918526"/>
                  <a:gd name="connsiteX2" fmla="*/ 1401107 w 1492960"/>
                  <a:gd name="connsiteY2" fmla="*/ 0 h 918526"/>
                  <a:gd name="connsiteX3" fmla="*/ 1492960 w 1492960"/>
                  <a:gd name="connsiteY3" fmla="*/ 91853 h 918526"/>
                  <a:gd name="connsiteX4" fmla="*/ 1492960 w 1492960"/>
                  <a:gd name="connsiteY4" fmla="*/ 826673 h 918526"/>
                  <a:gd name="connsiteX5" fmla="*/ 1401107 w 1492960"/>
                  <a:gd name="connsiteY5" fmla="*/ 918526 h 918526"/>
                  <a:gd name="connsiteX6" fmla="*/ 91853 w 1492960"/>
                  <a:gd name="connsiteY6" fmla="*/ 918526 h 918526"/>
                  <a:gd name="connsiteX7" fmla="*/ 0 w 1492960"/>
                  <a:gd name="connsiteY7" fmla="*/ 826673 h 918526"/>
                  <a:gd name="connsiteX8" fmla="*/ 0 w 1492960"/>
                  <a:gd name="connsiteY8" fmla="*/ 91853 h 9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918526">
                    <a:moveTo>
                      <a:pt x="0" y="91853"/>
                    </a:moveTo>
                    <a:cubicBezTo>
                      <a:pt x="0" y="41124"/>
                      <a:pt x="41124" y="0"/>
                      <a:pt x="91853" y="0"/>
                    </a:cubicBezTo>
                    <a:lnTo>
                      <a:pt x="1401107" y="0"/>
                    </a:lnTo>
                    <a:cubicBezTo>
                      <a:pt x="1451836" y="0"/>
                      <a:pt x="1492960" y="41124"/>
                      <a:pt x="1492960" y="91853"/>
                    </a:cubicBezTo>
                    <a:lnTo>
                      <a:pt x="1492960" y="826673"/>
                    </a:lnTo>
                    <a:cubicBezTo>
                      <a:pt x="1492960" y="877402"/>
                      <a:pt x="1451836" y="918526"/>
                      <a:pt x="1401107" y="918526"/>
                    </a:cubicBezTo>
                    <a:lnTo>
                      <a:pt x="91853" y="918526"/>
                    </a:lnTo>
                    <a:cubicBezTo>
                      <a:pt x="41124" y="918526"/>
                      <a:pt x="0" y="877402"/>
                      <a:pt x="0" y="826673"/>
                    </a:cubicBezTo>
                    <a:lnTo>
                      <a:pt x="0" y="91853"/>
                    </a:lnTo>
                    <a:close/>
                  </a:path>
                </a:pathLst>
              </a:custGeom>
              <a:solidFill>
                <a:srgbClr val="745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003" tIns="55478" rIns="65003" bIns="55478" numCol="1" spcCol="1270" anchor="ctr" anchorCtr="0">
                <a:noAutofit/>
              </a:bodyPr>
              <a:lstStyle/>
              <a:p>
                <a:pPr marL="0" lvl="0" indent="0" algn="ctr" defTabSz="666750">
                  <a:lnSpc>
                    <a:spcPct val="90000"/>
                  </a:lnSpc>
                  <a:spcBef>
                    <a:spcPct val="0"/>
                  </a:spcBef>
                  <a:spcAft>
                    <a:spcPct val="35000"/>
                  </a:spcAft>
                  <a:buNone/>
                </a:pPr>
                <a:r>
                  <a:rPr lang="en-US" sz="2000" b="1" kern="1200" dirty="0"/>
                  <a:t>EEOP Form</a:t>
                </a:r>
              </a:p>
            </p:txBody>
          </p:sp>
          <p:sp>
            <p:nvSpPr>
              <p:cNvPr id="9" name="Freeform: Shape 8">
                <a:extLst>
                  <a:ext uri="{FF2B5EF4-FFF2-40B4-BE49-F238E27FC236}">
                    <a16:creationId xmlns:a16="http://schemas.microsoft.com/office/drawing/2014/main" id="{1977A731-2905-4C03-A901-D7CDC37C0635}"/>
                  </a:ext>
                </a:extLst>
              </p:cNvPr>
              <p:cNvSpPr/>
              <p:nvPr/>
            </p:nvSpPr>
            <p:spPr>
              <a:xfrm>
                <a:off x="1243878" y="5213378"/>
                <a:ext cx="1140045" cy="917556"/>
              </a:xfrm>
              <a:custGeom>
                <a:avLst/>
                <a:gdLst>
                  <a:gd name="connsiteX0" fmla="*/ 0 w 1492960"/>
                  <a:gd name="connsiteY0" fmla="*/ 91853 h 918526"/>
                  <a:gd name="connsiteX1" fmla="*/ 91853 w 1492960"/>
                  <a:gd name="connsiteY1" fmla="*/ 0 h 918526"/>
                  <a:gd name="connsiteX2" fmla="*/ 1401107 w 1492960"/>
                  <a:gd name="connsiteY2" fmla="*/ 0 h 918526"/>
                  <a:gd name="connsiteX3" fmla="*/ 1492960 w 1492960"/>
                  <a:gd name="connsiteY3" fmla="*/ 91853 h 918526"/>
                  <a:gd name="connsiteX4" fmla="*/ 1492960 w 1492960"/>
                  <a:gd name="connsiteY4" fmla="*/ 826673 h 918526"/>
                  <a:gd name="connsiteX5" fmla="*/ 1401107 w 1492960"/>
                  <a:gd name="connsiteY5" fmla="*/ 918526 h 918526"/>
                  <a:gd name="connsiteX6" fmla="*/ 91853 w 1492960"/>
                  <a:gd name="connsiteY6" fmla="*/ 918526 h 918526"/>
                  <a:gd name="connsiteX7" fmla="*/ 0 w 1492960"/>
                  <a:gd name="connsiteY7" fmla="*/ 826673 h 918526"/>
                  <a:gd name="connsiteX8" fmla="*/ 0 w 1492960"/>
                  <a:gd name="connsiteY8" fmla="*/ 91853 h 9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918526">
                    <a:moveTo>
                      <a:pt x="0" y="91853"/>
                    </a:moveTo>
                    <a:cubicBezTo>
                      <a:pt x="0" y="41124"/>
                      <a:pt x="41124" y="0"/>
                      <a:pt x="91853" y="0"/>
                    </a:cubicBezTo>
                    <a:lnTo>
                      <a:pt x="1401107" y="0"/>
                    </a:lnTo>
                    <a:cubicBezTo>
                      <a:pt x="1451836" y="0"/>
                      <a:pt x="1492960" y="41124"/>
                      <a:pt x="1492960" y="91853"/>
                    </a:cubicBezTo>
                    <a:lnTo>
                      <a:pt x="1492960" y="826673"/>
                    </a:lnTo>
                    <a:cubicBezTo>
                      <a:pt x="1492960" y="877402"/>
                      <a:pt x="1451836" y="918526"/>
                      <a:pt x="1401107" y="918526"/>
                    </a:cubicBezTo>
                    <a:lnTo>
                      <a:pt x="91853" y="918526"/>
                    </a:lnTo>
                    <a:cubicBezTo>
                      <a:pt x="41124" y="918526"/>
                      <a:pt x="0" y="877402"/>
                      <a:pt x="0" y="826673"/>
                    </a:cubicBezTo>
                    <a:lnTo>
                      <a:pt x="0" y="91853"/>
                    </a:lnTo>
                    <a:close/>
                  </a:path>
                </a:pathLst>
              </a:custGeom>
              <a:solidFill>
                <a:srgbClr val="745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003" tIns="55478" rIns="65003" bIns="55478" numCol="1" spcCol="1270" anchor="ctr" anchorCtr="0">
                <a:noAutofit/>
              </a:bodyPr>
              <a:lstStyle/>
              <a:p>
                <a:pPr marL="0" lvl="0" indent="0" algn="ctr" defTabSz="666750">
                  <a:lnSpc>
                    <a:spcPct val="90000"/>
                  </a:lnSpc>
                  <a:spcBef>
                    <a:spcPct val="0"/>
                  </a:spcBef>
                  <a:spcAft>
                    <a:spcPct val="35000"/>
                  </a:spcAft>
                  <a:buNone/>
                </a:pPr>
                <a:r>
                  <a:rPr lang="en-US" sz="2000" b="1" kern="1200" dirty="0"/>
                  <a:t>Protected Classes</a:t>
                </a:r>
              </a:p>
            </p:txBody>
          </p:sp>
          <p:sp>
            <p:nvSpPr>
              <p:cNvPr id="11" name="Freeform: Shape 10">
                <a:extLst>
                  <a:ext uri="{FF2B5EF4-FFF2-40B4-BE49-F238E27FC236}">
                    <a16:creationId xmlns:a16="http://schemas.microsoft.com/office/drawing/2014/main" id="{50229DF0-1AC9-4C61-8041-A9A9EA7A38B9}"/>
                  </a:ext>
                </a:extLst>
              </p:cNvPr>
              <p:cNvSpPr/>
              <p:nvPr/>
            </p:nvSpPr>
            <p:spPr>
              <a:xfrm>
                <a:off x="2638007" y="1690688"/>
                <a:ext cx="1886748" cy="4675388"/>
              </a:xfrm>
              <a:custGeom>
                <a:avLst/>
                <a:gdLst>
                  <a:gd name="connsiteX0" fmla="*/ 0 w 1866200"/>
                  <a:gd name="connsiteY0" fmla="*/ 186620 h 4675388"/>
                  <a:gd name="connsiteX1" fmla="*/ 186620 w 1866200"/>
                  <a:gd name="connsiteY1" fmla="*/ 0 h 4675388"/>
                  <a:gd name="connsiteX2" fmla="*/ 1679580 w 1866200"/>
                  <a:gd name="connsiteY2" fmla="*/ 0 h 4675388"/>
                  <a:gd name="connsiteX3" fmla="*/ 1866200 w 1866200"/>
                  <a:gd name="connsiteY3" fmla="*/ 186620 h 4675388"/>
                  <a:gd name="connsiteX4" fmla="*/ 1866200 w 1866200"/>
                  <a:gd name="connsiteY4" fmla="*/ 4488768 h 4675388"/>
                  <a:gd name="connsiteX5" fmla="*/ 1679580 w 1866200"/>
                  <a:gd name="connsiteY5" fmla="*/ 4675388 h 4675388"/>
                  <a:gd name="connsiteX6" fmla="*/ 186620 w 1866200"/>
                  <a:gd name="connsiteY6" fmla="*/ 4675388 h 4675388"/>
                  <a:gd name="connsiteX7" fmla="*/ 0 w 1866200"/>
                  <a:gd name="connsiteY7" fmla="*/ 4488768 h 4675388"/>
                  <a:gd name="connsiteX8" fmla="*/ 0 w 1866200"/>
                  <a:gd name="connsiteY8" fmla="*/ 186620 h 467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200" h="4675388">
                    <a:moveTo>
                      <a:pt x="0" y="186620"/>
                    </a:moveTo>
                    <a:cubicBezTo>
                      <a:pt x="0" y="83553"/>
                      <a:pt x="83553" y="0"/>
                      <a:pt x="186620" y="0"/>
                    </a:cubicBezTo>
                    <a:lnTo>
                      <a:pt x="1679580" y="0"/>
                    </a:lnTo>
                    <a:cubicBezTo>
                      <a:pt x="1782647" y="0"/>
                      <a:pt x="1866200" y="83553"/>
                      <a:pt x="1866200" y="186620"/>
                    </a:cubicBezTo>
                    <a:lnTo>
                      <a:pt x="1866200" y="4488768"/>
                    </a:lnTo>
                    <a:cubicBezTo>
                      <a:pt x="1866200" y="4591835"/>
                      <a:pt x="1782647" y="4675388"/>
                      <a:pt x="1679580" y="4675388"/>
                    </a:cubicBezTo>
                    <a:lnTo>
                      <a:pt x="186620" y="4675388"/>
                    </a:lnTo>
                    <a:cubicBezTo>
                      <a:pt x="83553" y="4675388"/>
                      <a:pt x="0" y="4591835"/>
                      <a:pt x="0" y="4488768"/>
                    </a:cubicBezTo>
                    <a:lnTo>
                      <a:pt x="0" y="186620"/>
                    </a:lnTo>
                    <a:close/>
                  </a:path>
                </a:pathLst>
              </a:cu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341352" numCol="1" spcCol="1270" anchor="ctr" anchorCtr="0">
                <a:noAutofit/>
              </a:bodyPr>
              <a:lstStyle/>
              <a:p>
                <a:pPr marL="0" lvl="0" indent="0" algn="ctr" defTabSz="800100">
                  <a:lnSpc>
                    <a:spcPct val="90000"/>
                  </a:lnSpc>
                  <a:spcBef>
                    <a:spcPct val="0"/>
                  </a:spcBef>
                  <a:spcAft>
                    <a:spcPct val="35000"/>
                  </a:spcAft>
                  <a:buNone/>
                </a:pPr>
                <a:r>
                  <a:rPr lang="en-US" sz="2800" b="1" kern="1200" dirty="0">
                    <a:latin typeface="+mj-lt"/>
                  </a:rPr>
                  <a:t>VOLUNTARY SERVICES</a:t>
                </a:r>
              </a:p>
            </p:txBody>
          </p:sp>
          <p:sp>
            <p:nvSpPr>
              <p:cNvPr id="14" name="Freeform: Shape 13">
                <a:extLst>
                  <a:ext uri="{FF2B5EF4-FFF2-40B4-BE49-F238E27FC236}">
                    <a16:creationId xmlns:a16="http://schemas.microsoft.com/office/drawing/2014/main" id="{F8D8FA1F-4ABB-4866-BA11-7A6AF3DC63F2}"/>
                  </a:ext>
                </a:extLst>
              </p:cNvPr>
              <p:cNvSpPr/>
              <p:nvPr/>
            </p:nvSpPr>
            <p:spPr>
              <a:xfrm>
                <a:off x="2834900" y="3093702"/>
                <a:ext cx="1492960" cy="934679"/>
              </a:xfrm>
              <a:custGeom>
                <a:avLst/>
                <a:gdLst>
                  <a:gd name="connsiteX0" fmla="*/ 0 w 1492960"/>
                  <a:gd name="connsiteY0" fmla="*/ 91853 h 918526"/>
                  <a:gd name="connsiteX1" fmla="*/ 91853 w 1492960"/>
                  <a:gd name="connsiteY1" fmla="*/ 0 h 918526"/>
                  <a:gd name="connsiteX2" fmla="*/ 1401107 w 1492960"/>
                  <a:gd name="connsiteY2" fmla="*/ 0 h 918526"/>
                  <a:gd name="connsiteX3" fmla="*/ 1492960 w 1492960"/>
                  <a:gd name="connsiteY3" fmla="*/ 91853 h 918526"/>
                  <a:gd name="connsiteX4" fmla="*/ 1492960 w 1492960"/>
                  <a:gd name="connsiteY4" fmla="*/ 826673 h 918526"/>
                  <a:gd name="connsiteX5" fmla="*/ 1401107 w 1492960"/>
                  <a:gd name="connsiteY5" fmla="*/ 918526 h 918526"/>
                  <a:gd name="connsiteX6" fmla="*/ 91853 w 1492960"/>
                  <a:gd name="connsiteY6" fmla="*/ 918526 h 918526"/>
                  <a:gd name="connsiteX7" fmla="*/ 0 w 1492960"/>
                  <a:gd name="connsiteY7" fmla="*/ 826673 h 918526"/>
                  <a:gd name="connsiteX8" fmla="*/ 0 w 1492960"/>
                  <a:gd name="connsiteY8" fmla="*/ 91853 h 9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918526">
                    <a:moveTo>
                      <a:pt x="0" y="91853"/>
                    </a:moveTo>
                    <a:cubicBezTo>
                      <a:pt x="0" y="41124"/>
                      <a:pt x="41124" y="0"/>
                      <a:pt x="91853" y="0"/>
                    </a:cubicBezTo>
                    <a:lnTo>
                      <a:pt x="1401107" y="0"/>
                    </a:lnTo>
                    <a:cubicBezTo>
                      <a:pt x="1451836" y="0"/>
                      <a:pt x="1492960" y="41124"/>
                      <a:pt x="1492960" y="91853"/>
                    </a:cubicBezTo>
                    <a:lnTo>
                      <a:pt x="1492960" y="826673"/>
                    </a:lnTo>
                    <a:cubicBezTo>
                      <a:pt x="1492960" y="877402"/>
                      <a:pt x="1451836" y="918526"/>
                      <a:pt x="1401107" y="918526"/>
                    </a:cubicBezTo>
                    <a:lnTo>
                      <a:pt x="91853" y="918526"/>
                    </a:lnTo>
                    <a:cubicBezTo>
                      <a:pt x="41124" y="918526"/>
                      <a:pt x="0" y="877402"/>
                      <a:pt x="0" y="826673"/>
                    </a:cubicBezTo>
                    <a:lnTo>
                      <a:pt x="0" y="91853"/>
                    </a:lnTo>
                    <a:close/>
                  </a:path>
                </a:pathLst>
              </a:custGeom>
              <a:solidFill>
                <a:srgbClr val="0033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003" tIns="55478" rIns="65003" bIns="55478" numCol="1" spcCol="1270" anchor="ctr" anchorCtr="0">
                <a:noAutofit/>
              </a:bodyPr>
              <a:lstStyle/>
              <a:p>
                <a:pPr marL="0" lvl="0" indent="0" algn="ctr" defTabSz="666750">
                  <a:lnSpc>
                    <a:spcPct val="90000"/>
                  </a:lnSpc>
                  <a:spcBef>
                    <a:spcPct val="0"/>
                  </a:spcBef>
                  <a:spcAft>
                    <a:spcPct val="35000"/>
                  </a:spcAft>
                  <a:buNone/>
                </a:pPr>
                <a:r>
                  <a:rPr lang="en-US" sz="2000" b="1" kern="1200" dirty="0"/>
                  <a:t>Curfew</a:t>
                </a:r>
              </a:p>
            </p:txBody>
          </p:sp>
          <p:sp>
            <p:nvSpPr>
              <p:cNvPr id="16" name="Freeform: Shape 15">
                <a:extLst>
                  <a:ext uri="{FF2B5EF4-FFF2-40B4-BE49-F238E27FC236}">
                    <a16:creationId xmlns:a16="http://schemas.microsoft.com/office/drawing/2014/main" id="{46AEABA7-2A81-4B68-B868-8C6C7EEB4A6A}"/>
                  </a:ext>
                </a:extLst>
              </p:cNvPr>
              <p:cNvSpPr/>
              <p:nvPr/>
            </p:nvSpPr>
            <p:spPr>
              <a:xfrm>
                <a:off x="2834900" y="4153540"/>
                <a:ext cx="1492960" cy="918726"/>
              </a:xfrm>
              <a:custGeom>
                <a:avLst/>
                <a:gdLst>
                  <a:gd name="connsiteX0" fmla="*/ 0 w 1492960"/>
                  <a:gd name="connsiteY0" fmla="*/ 91853 h 918526"/>
                  <a:gd name="connsiteX1" fmla="*/ 91853 w 1492960"/>
                  <a:gd name="connsiteY1" fmla="*/ 0 h 918526"/>
                  <a:gd name="connsiteX2" fmla="*/ 1401107 w 1492960"/>
                  <a:gd name="connsiteY2" fmla="*/ 0 h 918526"/>
                  <a:gd name="connsiteX3" fmla="*/ 1492960 w 1492960"/>
                  <a:gd name="connsiteY3" fmla="*/ 91853 h 918526"/>
                  <a:gd name="connsiteX4" fmla="*/ 1492960 w 1492960"/>
                  <a:gd name="connsiteY4" fmla="*/ 826673 h 918526"/>
                  <a:gd name="connsiteX5" fmla="*/ 1401107 w 1492960"/>
                  <a:gd name="connsiteY5" fmla="*/ 918526 h 918526"/>
                  <a:gd name="connsiteX6" fmla="*/ 91853 w 1492960"/>
                  <a:gd name="connsiteY6" fmla="*/ 918526 h 918526"/>
                  <a:gd name="connsiteX7" fmla="*/ 0 w 1492960"/>
                  <a:gd name="connsiteY7" fmla="*/ 826673 h 918526"/>
                  <a:gd name="connsiteX8" fmla="*/ 0 w 1492960"/>
                  <a:gd name="connsiteY8" fmla="*/ 91853 h 9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918526">
                    <a:moveTo>
                      <a:pt x="0" y="91853"/>
                    </a:moveTo>
                    <a:cubicBezTo>
                      <a:pt x="0" y="41124"/>
                      <a:pt x="41124" y="0"/>
                      <a:pt x="91853" y="0"/>
                    </a:cubicBezTo>
                    <a:lnTo>
                      <a:pt x="1401107" y="0"/>
                    </a:lnTo>
                    <a:cubicBezTo>
                      <a:pt x="1451836" y="0"/>
                      <a:pt x="1492960" y="41124"/>
                      <a:pt x="1492960" y="91853"/>
                    </a:cubicBezTo>
                    <a:lnTo>
                      <a:pt x="1492960" y="826673"/>
                    </a:lnTo>
                    <a:cubicBezTo>
                      <a:pt x="1492960" y="877402"/>
                      <a:pt x="1451836" y="918526"/>
                      <a:pt x="1401107" y="918526"/>
                    </a:cubicBezTo>
                    <a:lnTo>
                      <a:pt x="91853" y="918526"/>
                    </a:lnTo>
                    <a:cubicBezTo>
                      <a:pt x="41124" y="918526"/>
                      <a:pt x="0" y="877402"/>
                      <a:pt x="0" y="826673"/>
                    </a:cubicBezTo>
                    <a:lnTo>
                      <a:pt x="0" y="91853"/>
                    </a:lnTo>
                    <a:close/>
                  </a:path>
                </a:pathLst>
              </a:custGeom>
              <a:solidFill>
                <a:srgbClr val="0033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003" tIns="55478" rIns="65003" bIns="55478" numCol="1" spcCol="1270" anchor="ctr" anchorCtr="0">
                <a:noAutofit/>
              </a:bodyPr>
              <a:lstStyle/>
              <a:p>
                <a:pPr marL="0" lvl="0" indent="0" algn="ctr" defTabSz="666750">
                  <a:lnSpc>
                    <a:spcPct val="90000"/>
                  </a:lnSpc>
                  <a:spcBef>
                    <a:spcPct val="0"/>
                  </a:spcBef>
                  <a:spcAft>
                    <a:spcPct val="35000"/>
                  </a:spcAft>
                  <a:buNone/>
                </a:pPr>
                <a:r>
                  <a:rPr lang="en-US" sz="2000" b="1" kern="1200" dirty="0"/>
                  <a:t>Intoxication</a:t>
                </a:r>
              </a:p>
            </p:txBody>
          </p:sp>
          <p:sp>
            <p:nvSpPr>
              <p:cNvPr id="18" name="Freeform: Shape 17">
                <a:extLst>
                  <a:ext uri="{FF2B5EF4-FFF2-40B4-BE49-F238E27FC236}">
                    <a16:creationId xmlns:a16="http://schemas.microsoft.com/office/drawing/2014/main" id="{6F644090-49E9-4161-8CEC-705973563EC5}"/>
                  </a:ext>
                </a:extLst>
              </p:cNvPr>
              <p:cNvSpPr/>
              <p:nvPr/>
            </p:nvSpPr>
            <p:spPr>
              <a:xfrm>
                <a:off x="2855439" y="5213378"/>
                <a:ext cx="1492960" cy="918927"/>
              </a:xfrm>
              <a:custGeom>
                <a:avLst/>
                <a:gdLst>
                  <a:gd name="connsiteX0" fmla="*/ 0 w 1492960"/>
                  <a:gd name="connsiteY0" fmla="*/ 91853 h 918526"/>
                  <a:gd name="connsiteX1" fmla="*/ 91853 w 1492960"/>
                  <a:gd name="connsiteY1" fmla="*/ 0 h 918526"/>
                  <a:gd name="connsiteX2" fmla="*/ 1401107 w 1492960"/>
                  <a:gd name="connsiteY2" fmla="*/ 0 h 918526"/>
                  <a:gd name="connsiteX3" fmla="*/ 1492960 w 1492960"/>
                  <a:gd name="connsiteY3" fmla="*/ 91853 h 918526"/>
                  <a:gd name="connsiteX4" fmla="*/ 1492960 w 1492960"/>
                  <a:gd name="connsiteY4" fmla="*/ 826673 h 918526"/>
                  <a:gd name="connsiteX5" fmla="*/ 1401107 w 1492960"/>
                  <a:gd name="connsiteY5" fmla="*/ 918526 h 918526"/>
                  <a:gd name="connsiteX6" fmla="*/ 91853 w 1492960"/>
                  <a:gd name="connsiteY6" fmla="*/ 918526 h 918526"/>
                  <a:gd name="connsiteX7" fmla="*/ 0 w 1492960"/>
                  <a:gd name="connsiteY7" fmla="*/ 826673 h 918526"/>
                  <a:gd name="connsiteX8" fmla="*/ 0 w 1492960"/>
                  <a:gd name="connsiteY8" fmla="*/ 91853 h 9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918526">
                    <a:moveTo>
                      <a:pt x="0" y="91853"/>
                    </a:moveTo>
                    <a:cubicBezTo>
                      <a:pt x="0" y="41124"/>
                      <a:pt x="41124" y="0"/>
                      <a:pt x="91853" y="0"/>
                    </a:cubicBezTo>
                    <a:lnTo>
                      <a:pt x="1401107" y="0"/>
                    </a:lnTo>
                    <a:cubicBezTo>
                      <a:pt x="1451836" y="0"/>
                      <a:pt x="1492960" y="41124"/>
                      <a:pt x="1492960" y="91853"/>
                    </a:cubicBezTo>
                    <a:lnTo>
                      <a:pt x="1492960" y="826673"/>
                    </a:lnTo>
                    <a:cubicBezTo>
                      <a:pt x="1492960" y="877402"/>
                      <a:pt x="1451836" y="918526"/>
                      <a:pt x="1401107" y="918526"/>
                    </a:cubicBezTo>
                    <a:lnTo>
                      <a:pt x="91853" y="918526"/>
                    </a:lnTo>
                    <a:cubicBezTo>
                      <a:pt x="41124" y="918526"/>
                      <a:pt x="0" y="877402"/>
                      <a:pt x="0" y="826673"/>
                    </a:cubicBezTo>
                    <a:lnTo>
                      <a:pt x="0" y="91853"/>
                    </a:lnTo>
                    <a:close/>
                  </a:path>
                </a:pathLst>
              </a:custGeom>
              <a:solidFill>
                <a:srgbClr val="0033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003" tIns="55478" rIns="65003" bIns="55478" numCol="1" spcCol="1270" anchor="ctr" anchorCtr="0">
                <a:noAutofit/>
              </a:bodyPr>
              <a:lstStyle/>
              <a:p>
                <a:pPr marL="0" lvl="0" indent="0" algn="ctr" defTabSz="666750">
                  <a:lnSpc>
                    <a:spcPct val="90000"/>
                  </a:lnSpc>
                  <a:spcBef>
                    <a:spcPct val="0"/>
                  </a:spcBef>
                  <a:spcAft>
                    <a:spcPct val="35000"/>
                  </a:spcAft>
                  <a:buNone/>
                </a:pPr>
                <a:r>
                  <a:rPr lang="en-US" sz="2000" b="1" kern="1200" dirty="0"/>
                  <a:t>Participation</a:t>
                </a:r>
              </a:p>
            </p:txBody>
          </p:sp>
          <p:sp>
            <p:nvSpPr>
              <p:cNvPr id="20" name="Freeform: Shape 19">
                <a:extLst>
                  <a:ext uri="{FF2B5EF4-FFF2-40B4-BE49-F238E27FC236}">
                    <a16:creationId xmlns:a16="http://schemas.microsoft.com/office/drawing/2014/main" id="{A1C17E7E-D487-4DBC-AB08-463718202905}"/>
                  </a:ext>
                </a:extLst>
              </p:cNvPr>
              <p:cNvSpPr/>
              <p:nvPr/>
            </p:nvSpPr>
            <p:spPr>
              <a:xfrm>
                <a:off x="4658220" y="1690688"/>
                <a:ext cx="2370880" cy="4675388"/>
              </a:xfrm>
              <a:custGeom>
                <a:avLst/>
                <a:gdLst>
                  <a:gd name="connsiteX0" fmla="*/ 0 w 1866200"/>
                  <a:gd name="connsiteY0" fmla="*/ 186620 h 4675388"/>
                  <a:gd name="connsiteX1" fmla="*/ 186620 w 1866200"/>
                  <a:gd name="connsiteY1" fmla="*/ 0 h 4675388"/>
                  <a:gd name="connsiteX2" fmla="*/ 1679580 w 1866200"/>
                  <a:gd name="connsiteY2" fmla="*/ 0 h 4675388"/>
                  <a:gd name="connsiteX3" fmla="*/ 1866200 w 1866200"/>
                  <a:gd name="connsiteY3" fmla="*/ 186620 h 4675388"/>
                  <a:gd name="connsiteX4" fmla="*/ 1866200 w 1866200"/>
                  <a:gd name="connsiteY4" fmla="*/ 4488768 h 4675388"/>
                  <a:gd name="connsiteX5" fmla="*/ 1679580 w 1866200"/>
                  <a:gd name="connsiteY5" fmla="*/ 4675388 h 4675388"/>
                  <a:gd name="connsiteX6" fmla="*/ 186620 w 1866200"/>
                  <a:gd name="connsiteY6" fmla="*/ 4675388 h 4675388"/>
                  <a:gd name="connsiteX7" fmla="*/ 0 w 1866200"/>
                  <a:gd name="connsiteY7" fmla="*/ 4488768 h 4675388"/>
                  <a:gd name="connsiteX8" fmla="*/ 0 w 1866200"/>
                  <a:gd name="connsiteY8" fmla="*/ 186620 h 467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200" h="4675388">
                    <a:moveTo>
                      <a:pt x="0" y="186620"/>
                    </a:moveTo>
                    <a:cubicBezTo>
                      <a:pt x="0" y="83553"/>
                      <a:pt x="83553" y="0"/>
                      <a:pt x="186620" y="0"/>
                    </a:cubicBezTo>
                    <a:lnTo>
                      <a:pt x="1679580" y="0"/>
                    </a:lnTo>
                    <a:cubicBezTo>
                      <a:pt x="1782647" y="0"/>
                      <a:pt x="1866200" y="83553"/>
                      <a:pt x="1866200" y="186620"/>
                    </a:cubicBezTo>
                    <a:lnTo>
                      <a:pt x="1866200" y="4488768"/>
                    </a:lnTo>
                    <a:cubicBezTo>
                      <a:pt x="1866200" y="4591835"/>
                      <a:pt x="1782647" y="4675388"/>
                      <a:pt x="1679580" y="4675388"/>
                    </a:cubicBezTo>
                    <a:lnTo>
                      <a:pt x="186620" y="4675388"/>
                    </a:lnTo>
                    <a:cubicBezTo>
                      <a:pt x="83553" y="4675388"/>
                      <a:pt x="0" y="4591835"/>
                      <a:pt x="0" y="4488768"/>
                    </a:cubicBezTo>
                    <a:lnTo>
                      <a:pt x="0" y="186620"/>
                    </a:lnTo>
                    <a:close/>
                  </a:path>
                </a:pathLst>
              </a:cu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352782" numCol="1" spcCol="1270" anchor="ctr" anchorCtr="0">
                <a:noAutofit/>
              </a:bodyPr>
              <a:lstStyle/>
              <a:p>
                <a:pPr marL="0" lvl="0" indent="0" algn="ctr" defTabSz="933450">
                  <a:lnSpc>
                    <a:spcPct val="90000"/>
                  </a:lnSpc>
                  <a:spcBef>
                    <a:spcPct val="0"/>
                  </a:spcBef>
                  <a:spcAft>
                    <a:spcPct val="35000"/>
                  </a:spcAft>
                  <a:buNone/>
                </a:pPr>
                <a:r>
                  <a:rPr lang="en-US" sz="2400" b="1" kern="1200" dirty="0">
                    <a:latin typeface="+mj-lt"/>
                  </a:rPr>
                  <a:t>CONFIDENTIALITY</a:t>
                </a:r>
              </a:p>
            </p:txBody>
          </p:sp>
          <p:sp>
            <p:nvSpPr>
              <p:cNvPr id="21" name="Freeform: Shape 20">
                <a:extLst>
                  <a:ext uri="{FF2B5EF4-FFF2-40B4-BE49-F238E27FC236}">
                    <a16:creationId xmlns:a16="http://schemas.microsoft.com/office/drawing/2014/main" id="{CF6A1D48-7C29-4E1D-9EAD-23B8DBD43015}"/>
                  </a:ext>
                </a:extLst>
              </p:cNvPr>
              <p:cNvSpPr/>
              <p:nvPr/>
            </p:nvSpPr>
            <p:spPr>
              <a:xfrm>
                <a:off x="4902771" y="3094674"/>
                <a:ext cx="1881778" cy="3022448"/>
              </a:xfrm>
              <a:custGeom>
                <a:avLst/>
                <a:gdLst>
                  <a:gd name="connsiteX0" fmla="*/ 0 w 1492960"/>
                  <a:gd name="connsiteY0" fmla="*/ 149296 h 3039002"/>
                  <a:gd name="connsiteX1" fmla="*/ 149296 w 1492960"/>
                  <a:gd name="connsiteY1" fmla="*/ 0 h 3039002"/>
                  <a:gd name="connsiteX2" fmla="*/ 1343664 w 1492960"/>
                  <a:gd name="connsiteY2" fmla="*/ 0 h 3039002"/>
                  <a:gd name="connsiteX3" fmla="*/ 1492960 w 1492960"/>
                  <a:gd name="connsiteY3" fmla="*/ 149296 h 3039002"/>
                  <a:gd name="connsiteX4" fmla="*/ 1492960 w 1492960"/>
                  <a:gd name="connsiteY4" fmla="*/ 2889706 h 3039002"/>
                  <a:gd name="connsiteX5" fmla="*/ 1343664 w 1492960"/>
                  <a:gd name="connsiteY5" fmla="*/ 3039002 h 3039002"/>
                  <a:gd name="connsiteX6" fmla="*/ 149296 w 1492960"/>
                  <a:gd name="connsiteY6" fmla="*/ 3039002 h 3039002"/>
                  <a:gd name="connsiteX7" fmla="*/ 0 w 1492960"/>
                  <a:gd name="connsiteY7" fmla="*/ 2889706 h 3039002"/>
                  <a:gd name="connsiteX8" fmla="*/ 0 w 1492960"/>
                  <a:gd name="connsiteY8" fmla="*/ 149296 h 303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3039002">
                    <a:moveTo>
                      <a:pt x="0" y="149296"/>
                    </a:moveTo>
                    <a:cubicBezTo>
                      <a:pt x="0" y="66842"/>
                      <a:pt x="66842" y="0"/>
                      <a:pt x="149296" y="0"/>
                    </a:cubicBezTo>
                    <a:lnTo>
                      <a:pt x="1343664" y="0"/>
                    </a:lnTo>
                    <a:cubicBezTo>
                      <a:pt x="1426118" y="0"/>
                      <a:pt x="1492960" y="66842"/>
                      <a:pt x="1492960" y="149296"/>
                    </a:cubicBezTo>
                    <a:lnTo>
                      <a:pt x="1492960" y="2889706"/>
                    </a:lnTo>
                    <a:cubicBezTo>
                      <a:pt x="1492960" y="2972160"/>
                      <a:pt x="1426118" y="3039002"/>
                      <a:pt x="1343664" y="3039002"/>
                    </a:cubicBezTo>
                    <a:lnTo>
                      <a:pt x="149296" y="3039002"/>
                    </a:lnTo>
                    <a:cubicBezTo>
                      <a:pt x="66842" y="3039002"/>
                      <a:pt x="0" y="2972160"/>
                      <a:pt x="0" y="2889706"/>
                    </a:cubicBezTo>
                    <a:lnTo>
                      <a:pt x="0" y="149296"/>
                    </a:lnTo>
                    <a:close/>
                  </a:path>
                </a:pathLst>
              </a:custGeom>
              <a:solidFill>
                <a:srgbClr val="00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7" tIns="72302" rIns="81827" bIns="72302" numCol="1" spcCol="1270" anchor="ctr" anchorCtr="0">
                <a:noAutofit/>
              </a:bodyPr>
              <a:lstStyle/>
              <a:p>
                <a:pPr marL="0" lvl="0" indent="0" algn="ctr" defTabSz="666750">
                  <a:lnSpc>
                    <a:spcPct val="90000"/>
                  </a:lnSpc>
                  <a:spcBef>
                    <a:spcPct val="0"/>
                  </a:spcBef>
                  <a:spcAft>
                    <a:spcPct val="35000"/>
                  </a:spcAft>
                  <a:buNone/>
                </a:pPr>
                <a:r>
                  <a:rPr lang="en-US" sz="2000" b="1" kern="1200" dirty="0"/>
                  <a:t>Contacting Law Enforcement or Office of Children Services without  a  Release of Information</a:t>
                </a:r>
              </a:p>
            </p:txBody>
          </p:sp>
          <p:sp>
            <p:nvSpPr>
              <p:cNvPr id="22" name="Freeform: Shape 21">
                <a:extLst>
                  <a:ext uri="{FF2B5EF4-FFF2-40B4-BE49-F238E27FC236}">
                    <a16:creationId xmlns:a16="http://schemas.microsoft.com/office/drawing/2014/main" id="{7307F264-B7C7-4A07-9FED-0D1019184A5D}"/>
                  </a:ext>
                </a:extLst>
              </p:cNvPr>
              <p:cNvSpPr/>
              <p:nvPr/>
            </p:nvSpPr>
            <p:spPr>
              <a:xfrm>
                <a:off x="7169064" y="1690688"/>
                <a:ext cx="1956937" cy="4675388"/>
              </a:xfrm>
              <a:custGeom>
                <a:avLst/>
                <a:gdLst>
                  <a:gd name="connsiteX0" fmla="*/ 0 w 1866200"/>
                  <a:gd name="connsiteY0" fmla="*/ 186620 h 4675388"/>
                  <a:gd name="connsiteX1" fmla="*/ 186620 w 1866200"/>
                  <a:gd name="connsiteY1" fmla="*/ 0 h 4675388"/>
                  <a:gd name="connsiteX2" fmla="*/ 1679580 w 1866200"/>
                  <a:gd name="connsiteY2" fmla="*/ 0 h 4675388"/>
                  <a:gd name="connsiteX3" fmla="*/ 1866200 w 1866200"/>
                  <a:gd name="connsiteY3" fmla="*/ 186620 h 4675388"/>
                  <a:gd name="connsiteX4" fmla="*/ 1866200 w 1866200"/>
                  <a:gd name="connsiteY4" fmla="*/ 4488768 h 4675388"/>
                  <a:gd name="connsiteX5" fmla="*/ 1679580 w 1866200"/>
                  <a:gd name="connsiteY5" fmla="*/ 4675388 h 4675388"/>
                  <a:gd name="connsiteX6" fmla="*/ 186620 w 1866200"/>
                  <a:gd name="connsiteY6" fmla="*/ 4675388 h 4675388"/>
                  <a:gd name="connsiteX7" fmla="*/ 0 w 1866200"/>
                  <a:gd name="connsiteY7" fmla="*/ 4488768 h 4675388"/>
                  <a:gd name="connsiteX8" fmla="*/ 0 w 1866200"/>
                  <a:gd name="connsiteY8" fmla="*/ 186620 h 467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200" h="4675388">
                    <a:moveTo>
                      <a:pt x="0" y="186620"/>
                    </a:moveTo>
                    <a:cubicBezTo>
                      <a:pt x="0" y="83553"/>
                      <a:pt x="83553" y="0"/>
                      <a:pt x="186620" y="0"/>
                    </a:cubicBezTo>
                    <a:lnTo>
                      <a:pt x="1679580" y="0"/>
                    </a:lnTo>
                    <a:cubicBezTo>
                      <a:pt x="1782647" y="0"/>
                      <a:pt x="1866200" y="83553"/>
                      <a:pt x="1866200" y="186620"/>
                    </a:cubicBezTo>
                    <a:lnTo>
                      <a:pt x="1866200" y="4488768"/>
                    </a:lnTo>
                    <a:cubicBezTo>
                      <a:pt x="1866200" y="4591835"/>
                      <a:pt x="1782647" y="4675388"/>
                      <a:pt x="1679580" y="4675388"/>
                    </a:cubicBezTo>
                    <a:lnTo>
                      <a:pt x="186620" y="4675388"/>
                    </a:lnTo>
                    <a:cubicBezTo>
                      <a:pt x="83553" y="4675388"/>
                      <a:pt x="0" y="4591835"/>
                      <a:pt x="0" y="4488768"/>
                    </a:cubicBezTo>
                    <a:lnTo>
                      <a:pt x="0" y="186620"/>
                    </a:lnTo>
                    <a:close/>
                  </a:path>
                </a:pathLst>
              </a:cu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352782" numCol="1" spcCol="1270" anchor="ctr" anchorCtr="0">
                <a:noAutofit/>
              </a:bodyPr>
              <a:lstStyle/>
              <a:p>
                <a:pPr marL="0" lvl="0" indent="0" algn="ctr" defTabSz="933450">
                  <a:lnSpc>
                    <a:spcPct val="90000"/>
                  </a:lnSpc>
                  <a:spcBef>
                    <a:spcPct val="0"/>
                  </a:spcBef>
                  <a:spcAft>
                    <a:spcPct val="35000"/>
                  </a:spcAft>
                  <a:buNone/>
                </a:pPr>
                <a:r>
                  <a:rPr lang="en-US" sz="2800" b="1" kern="1200" dirty="0">
                    <a:latin typeface="+mj-lt"/>
                  </a:rPr>
                  <a:t>PARTICIPANT FILES</a:t>
                </a:r>
              </a:p>
            </p:txBody>
          </p:sp>
          <p:sp>
            <p:nvSpPr>
              <p:cNvPr id="23" name="Freeform: Shape 22">
                <a:extLst>
                  <a:ext uri="{FF2B5EF4-FFF2-40B4-BE49-F238E27FC236}">
                    <a16:creationId xmlns:a16="http://schemas.microsoft.com/office/drawing/2014/main" id="{D9F434E0-393E-404E-929A-30876D6F4F69}"/>
                  </a:ext>
                </a:extLst>
              </p:cNvPr>
              <p:cNvSpPr/>
              <p:nvPr/>
            </p:nvSpPr>
            <p:spPr>
              <a:xfrm>
                <a:off x="7254452" y="3093702"/>
                <a:ext cx="1695421" cy="1512196"/>
              </a:xfrm>
              <a:custGeom>
                <a:avLst/>
                <a:gdLst>
                  <a:gd name="connsiteX0" fmla="*/ 0 w 1492960"/>
                  <a:gd name="connsiteY0" fmla="*/ 140969 h 1409693"/>
                  <a:gd name="connsiteX1" fmla="*/ 140969 w 1492960"/>
                  <a:gd name="connsiteY1" fmla="*/ 0 h 1409693"/>
                  <a:gd name="connsiteX2" fmla="*/ 1351991 w 1492960"/>
                  <a:gd name="connsiteY2" fmla="*/ 0 h 1409693"/>
                  <a:gd name="connsiteX3" fmla="*/ 1492960 w 1492960"/>
                  <a:gd name="connsiteY3" fmla="*/ 140969 h 1409693"/>
                  <a:gd name="connsiteX4" fmla="*/ 1492960 w 1492960"/>
                  <a:gd name="connsiteY4" fmla="*/ 1268724 h 1409693"/>
                  <a:gd name="connsiteX5" fmla="*/ 1351991 w 1492960"/>
                  <a:gd name="connsiteY5" fmla="*/ 1409693 h 1409693"/>
                  <a:gd name="connsiteX6" fmla="*/ 140969 w 1492960"/>
                  <a:gd name="connsiteY6" fmla="*/ 1409693 h 1409693"/>
                  <a:gd name="connsiteX7" fmla="*/ 0 w 1492960"/>
                  <a:gd name="connsiteY7" fmla="*/ 1268724 h 1409693"/>
                  <a:gd name="connsiteX8" fmla="*/ 0 w 1492960"/>
                  <a:gd name="connsiteY8" fmla="*/ 140969 h 140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1409693">
                    <a:moveTo>
                      <a:pt x="0" y="140969"/>
                    </a:moveTo>
                    <a:cubicBezTo>
                      <a:pt x="0" y="63114"/>
                      <a:pt x="63114" y="0"/>
                      <a:pt x="140969" y="0"/>
                    </a:cubicBezTo>
                    <a:lnTo>
                      <a:pt x="1351991" y="0"/>
                    </a:lnTo>
                    <a:cubicBezTo>
                      <a:pt x="1429846" y="0"/>
                      <a:pt x="1492960" y="63114"/>
                      <a:pt x="1492960" y="140969"/>
                    </a:cubicBezTo>
                    <a:lnTo>
                      <a:pt x="1492960" y="1268724"/>
                    </a:lnTo>
                    <a:cubicBezTo>
                      <a:pt x="1492960" y="1346579"/>
                      <a:pt x="1429846" y="1409693"/>
                      <a:pt x="1351991" y="1409693"/>
                    </a:cubicBezTo>
                    <a:lnTo>
                      <a:pt x="140969" y="1409693"/>
                    </a:lnTo>
                    <a:cubicBezTo>
                      <a:pt x="63114" y="1409693"/>
                      <a:pt x="0" y="1346579"/>
                      <a:pt x="0" y="1268724"/>
                    </a:cubicBezTo>
                    <a:lnTo>
                      <a:pt x="0" y="140969"/>
                    </a:lnTo>
                    <a:close/>
                  </a:path>
                </a:pathLst>
              </a:custGeom>
              <a:solidFill>
                <a:srgbClr val="8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388" tIns="69863" rIns="79388" bIns="69863" numCol="1" spcCol="1270" anchor="ctr" anchorCtr="0">
                <a:noAutofit/>
              </a:bodyPr>
              <a:lstStyle/>
              <a:p>
                <a:pPr marL="0" lvl="0" indent="0" algn="ctr" defTabSz="666750">
                  <a:lnSpc>
                    <a:spcPct val="90000"/>
                  </a:lnSpc>
                  <a:spcBef>
                    <a:spcPct val="0"/>
                  </a:spcBef>
                  <a:spcAft>
                    <a:spcPct val="35000"/>
                  </a:spcAft>
                  <a:buNone/>
                </a:pPr>
                <a:r>
                  <a:rPr lang="en-US" sz="2000" b="1" kern="1200" dirty="0"/>
                  <a:t>Adult  and Children files Separate</a:t>
                </a:r>
              </a:p>
            </p:txBody>
          </p:sp>
          <p:sp>
            <p:nvSpPr>
              <p:cNvPr id="24" name="Freeform: Shape 23">
                <a:extLst>
                  <a:ext uri="{FF2B5EF4-FFF2-40B4-BE49-F238E27FC236}">
                    <a16:creationId xmlns:a16="http://schemas.microsoft.com/office/drawing/2014/main" id="{210A886F-E330-4163-B4DA-44E941999382}"/>
                  </a:ext>
                </a:extLst>
              </p:cNvPr>
              <p:cNvSpPr/>
              <p:nvPr/>
            </p:nvSpPr>
            <p:spPr>
              <a:xfrm>
                <a:off x="7254452" y="4721243"/>
                <a:ext cx="1695421" cy="1411062"/>
              </a:xfrm>
              <a:custGeom>
                <a:avLst/>
                <a:gdLst>
                  <a:gd name="connsiteX0" fmla="*/ 0 w 1492960"/>
                  <a:gd name="connsiteY0" fmla="*/ 140969 h 1409693"/>
                  <a:gd name="connsiteX1" fmla="*/ 140969 w 1492960"/>
                  <a:gd name="connsiteY1" fmla="*/ 0 h 1409693"/>
                  <a:gd name="connsiteX2" fmla="*/ 1351991 w 1492960"/>
                  <a:gd name="connsiteY2" fmla="*/ 0 h 1409693"/>
                  <a:gd name="connsiteX3" fmla="*/ 1492960 w 1492960"/>
                  <a:gd name="connsiteY3" fmla="*/ 140969 h 1409693"/>
                  <a:gd name="connsiteX4" fmla="*/ 1492960 w 1492960"/>
                  <a:gd name="connsiteY4" fmla="*/ 1268724 h 1409693"/>
                  <a:gd name="connsiteX5" fmla="*/ 1351991 w 1492960"/>
                  <a:gd name="connsiteY5" fmla="*/ 1409693 h 1409693"/>
                  <a:gd name="connsiteX6" fmla="*/ 140969 w 1492960"/>
                  <a:gd name="connsiteY6" fmla="*/ 1409693 h 1409693"/>
                  <a:gd name="connsiteX7" fmla="*/ 0 w 1492960"/>
                  <a:gd name="connsiteY7" fmla="*/ 1268724 h 1409693"/>
                  <a:gd name="connsiteX8" fmla="*/ 0 w 1492960"/>
                  <a:gd name="connsiteY8" fmla="*/ 140969 h 140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1409693">
                    <a:moveTo>
                      <a:pt x="0" y="140969"/>
                    </a:moveTo>
                    <a:cubicBezTo>
                      <a:pt x="0" y="63114"/>
                      <a:pt x="63114" y="0"/>
                      <a:pt x="140969" y="0"/>
                    </a:cubicBezTo>
                    <a:lnTo>
                      <a:pt x="1351991" y="0"/>
                    </a:lnTo>
                    <a:cubicBezTo>
                      <a:pt x="1429846" y="0"/>
                      <a:pt x="1492960" y="63114"/>
                      <a:pt x="1492960" y="140969"/>
                    </a:cubicBezTo>
                    <a:lnTo>
                      <a:pt x="1492960" y="1268724"/>
                    </a:lnTo>
                    <a:cubicBezTo>
                      <a:pt x="1492960" y="1346579"/>
                      <a:pt x="1429846" y="1409693"/>
                      <a:pt x="1351991" y="1409693"/>
                    </a:cubicBezTo>
                    <a:lnTo>
                      <a:pt x="140969" y="1409693"/>
                    </a:lnTo>
                    <a:cubicBezTo>
                      <a:pt x="63114" y="1409693"/>
                      <a:pt x="0" y="1346579"/>
                      <a:pt x="0" y="1268724"/>
                    </a:cubicBezTo>
                    <a:lnTo>
                      <a:pt x="0" y="140969"/>
                    </a:lnTo>
                    <a:close/>
                  </a:path>
                </a:pathLst>
              </a:custGeom>
              <a:solidFill>
                <a:srgbClr val="8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388" tIns="69863" rIns="79388" bIns="69863" numCol="1" spcCol="1270" anchor="ctr" anchorCtr="0">
                <a:noAutofit/>
              </a:bodyPr>
              <a:lstStyle/>
              <a:p>
                <a:pPr marL="0" lvl="0" indent="0" algn="ctr" defTabSz="666750">
                  <a:lnSpc>
                    <a:spcPct val="90000"/>
                  </a:lnSpc>
                  <a:spcBef>
                    <a:spcPct val="0"/>
                  </a:spcBef>
                  <a:spcAft>
                    <a:spcPct val="35000"/>
                  </a:spcAft>
                  <a:buNone/>
                </a:pPr>
                <a:r>
                  <a:rPr lang="en-US" sz="2000" b="1" kern="1200" dirty="0"/>
                  <a:t>Over - </a:t>
                </a:r>
                <a:r>
                  <a:rPr lang="en-US" sz="2000" b="1" dirty="0"/>
                  <a:t>Documentation</a:t>
                </a:r>
                <a:endParaRPr lang="en-US" sz="2000" b="1" kern="1200" dirty="0"/>
              </a:p>
            </p:txBody>
          </p:sp>
          <p:sp>
            <p:nvSpPr>
              <p:cNvPr id="25" name="Freeform: Shape 24">
                <a:extLst>
                  <a:ext uri="{FF2B5EF4-FFF2-40B4-BE49-F238E27FC236}">
                    <a16:creationId xmlns:a16="http://schemas.microsoft.com/office/drawing/2014/main" id="{56614C91-E348-4312-8E7A-DB5E393ED7E6}"/>
                  </a:ext>
                </a:extLst>
              </p:cNvPr>
              <p:cNvSpPr/>
              <p:nvPr/>
            </p:nvSpPr>
            <p:spPr>
              <a:xfrm>
                <a:off x="9252992" y="1690688"/>
                <a:ext cx="1893324" cy="4675388"/>
              </a:xfrm>
              <a:custGeom>
                <a:avLst/>
                <a:gdLst>
                  <a:gd name="connsiteX0" fmla="*/ 0 w 1866200"/>
                  <a:gd name="connsiteY0" fmla="*/ 186620 h 4675388"/>
                  <a:gd name="connsiteX1" fmla="*/ 186620 w 1866200"/>
                  <a:gd name="connsiteY1" fmla="*/ 0 h 4675388"/>
                  <a:gd name="connsiteX2" fmla="*/ 1679580 w 1866200"/>
                  <a:gd name="connsiteY2" fmla="*/ 0 h 4675388"/>
                  <a:gd name="connsiteX3" fmla="*/ 1866200 w 1866200"/>
                  <a:gd name="connsiteY3" fmla="*/ 186620 h 4675388"/>
                  <a:gd name="connsiteX4" fmla="*/ 1866200 w 1866200"/>
                  <a:gd name="connsiteY4" fmla="*/ 4488768 h 4675388"/>
                  <a:gd name="connsiteX5" fmla="*/ 1679580 w 1866200"/>
                  <a:gd name="connsiteY5" fmla="*/ 4675388 h 4675388"/>
                  <a:gd name="connsiteX6" fmla="*/ 186620 w 1866200"/>
                  <a:gd name="connsiteY6" fmla="*/ 4675388 h 4675388"/>
                  <a:gd name="connsiteX7" fmla="*/ 0 w 1866200"/>
                  <a:gd name="connsiteY7" fmla="*/ 4488768 h 4675388"/>
                  <a:gd name="connsiteX8" fmla="*/ 0 w 1866200"/>
                  <a:gd name="connsiteY8" fmla="*/ 186620 h 467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200" h="4675388">
                    <a:moveTo>
                      <a:pt x="0" y="186620"/>
                    </a:moveTo>
                    <a:cubicBezTo>
                      <a:pt x="0" y="83553"/>
                      <a:pt x="83553" y="0"/>
                      <a:pt x="186620" y="0"/>
                    </a:cubicBezTo>
                    <a:lnTo>
                      <a:pt x="1679580" y="0"/>
                    </a:lnTo>
                    <a:cubicBezTo>
                      <a:pt x="1782647" y="0"/>
                      <a:pt x="1866200" y="83553"/>
                      <a:pt x="1866200" y="186620"/>
                    </a:cubicBezTo>
                    <a:lnTo>
                      <a:pt x="1866200" y="4488768"/>
                    </a:lnTo>
                    <a:cubicBezTo>
                      <a:pt x="1866200" y="4591835"/>
                      <a:pt x="1782647" y="4675388"/>
                      <a:pt x="1679580" y="4675388"/>
                    </a:cubicBezTo>
                    <a:lnTo>
                      <a:pt x="186620" y="4675388"/>
                    </a:lnTo>
                    <a:cubicBezTo>
                      <a:pt x="83553" y="4675388"/>
                      <a:pt x="0" y="4591835"/>
                      <a:pt x="0" y="4488768"/>
                    </a:cubicBezTo>
                    <a:lnTo>
                      <a:pt x="0" y="186620"/>
                    </a:lnTo>
                    <a:close/>
                  </a:path>
                </a:pathLst>
              </a:cu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352782" numCol="1" spcCol="1270" anchor="ctr" anchorCtr="0">
                <a:noAutofit/>
              </a:bodyPr>
              <a:lstStyle/>
              <a:p>
                <a:pPr marL="0" lvl="0" indent="0" algn="ctr" defTabSz="933450">
                  <a:lnSpc>
                    <a:spcPct val="90000"/>
                  </a:lnSpc>
                  <a:spcBef>
                    <a:spcPct val="0"/>
                  </a:spcBef>
                  <a:spcAft>
                    <a:spcPct val="35000"/>
                  </a:spcAft>
                  <a:buNone/>
                </a:pPr>
                <a:r>
                  <a:rPr lang="en-US" sz="2800" b="1" kern="1200" dirty="0">
                    <a:latin typeface="+mj-lt"/>
                  </a:rPr>
                  <a:t>PERSONNEL</a:t>
                </a:r>
              </a:p>
            </p:txBody>
          </p:sp>
          <p:sp>
            <p:nvSpPr>
              <p:cNvPr id="26" name="Freeform: Shape 25">
                <a:extLst>
                  <a:ext uri="{FF2B5EF4-FFF2-40B4-BE49-F238E27FC236}">
                    <a16:creationId xmlns:a16="http://schemas.microsoft.com/office/drawing/2014/main" id="{D68433A3-69BB-4112-BDD8-B79CA0EB6E99}"/>
                  </a:ext>
                </a:extLst>
              </p:cNvPr>
              <p:cNvSpPr/>
              <p:nvPr/>
            </p:nvSpPr>
            <p:spPr>
              <a:xfrm>
                <a:off x="9361850" y="4153540"/>
                <a:ext cx="1645931" cy="1978766"/>
              </a:xfrm>
              <a:custGeom>
                <a:avLst/>
                <a:gdLst>
                  <a:gd name="connsiteX0" fmla="*/ 0 w 1492960"/>
                  <a:gd name="connsiteY0" fmla="*/ 149296 h 3039002"/>
                  <a:gd name="connsiteX1" fmla="*/ 149296 w 1492960"/>
                  <a:gd name="connsiteY1" fmla="*/ 0 h 3039002"/>
                  <a:gd name="connsiteX2" fmla="*/ 1343664 w 1492960"/>
                  <a:gd name="connsiteY2" fmla="*/ 0 h 3039002"/>
                  <a:gd name="connsiteX3" fmla="*/ 1492960 w 1492960"/>
                  <a:gd name="connsiteY3" fmla="*/ 149296 h 3039002"/>
                  <a:gd name="connsiteX4" fmla="*/ 1492960 w 1492960"/>
                  <a:gd name="connsiteY4" fmla="*/ 2889706 h 3039002"/>
                  <a:gd name="connsiteX5" fmla="*/ 1343664 w 1492960"/>
                  <a:gd name="connsiteY5" fmla="*/ 3039002 h 3039002"/>
                  <a:gd name="connsiteX6" fmla="*/ 149296 w 1492960"/>
                  <a:gd name="connsiteY6" fmla="*/ 3039002 h 3039002"/>
                  <a:gd name="connsiteX7" fmla="*/ 0 w 1492960"/>
                  <a:gd name="connsiteY7" fmla="*/ 2889706 h 3039002"/>
                  <a:gd name="connsiteX8" fmla="*/ 0 w 1492960"/>
                  <a:gd name="connsiteY8" fmla="*/ 149296 h 303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3039002">
                    <a:moveTo>
                      <a:pt x="0" y="149296"/>
                    </a:moveTo>
                    <a:cubicBezTo>
                      <a:pt x="0" y="66842"/>
                      <a:pt x="66842" y="0"/>
                      <a:pt x="149296" y="0"/>
                    </a:cubicBezTo>
                    <a:lnTo>
                      <a:pt x="1343664" y="0"/>
                    </a:lnTo>
                    <a:cubicBezTo>
                      <a:pt x="1426118" y="0"/>
                      <a:pt x="1492960" y="66842"/>
                      <a:pt x="1492960" y="149296"/>
                    </a:cubicBezTo>
                    <a:lnTo>
                      <a:pt x="1492960" y="2889706"/>
                    </a:lnTo>
                    <a:cubicBezTo>
                      <a:pt x="1492960" y="2972160"/>
                      <a:pt x="1426118" y="3039002"/>
                      <a:pt x="1343664" y="3039002"/>
                    </a:cubicBezTo>
                    <a:lnTo>
                      <a:pt x="149296" y="3039002"/>
                    </a:lnTo>
                    <a:cubicBezTo>
                      <a:pt x="66842" y="3039002"/>
                      <a:pt x="0" y="2972160"/>
                      <a:pt x="0" y="2889706"/>
                    </a:cubicBezTo>
                    <a:lnTo>
                      <a:pt x="0" y="149296"/>
                    </a:lnTo>
                    <a:close/>
                  </a:path>
                </a:pathLst>
              </a:custGeom>
              <a:solidFill>
                <a:srgbClr val="0017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27" tIns="72302" rIns="81827" bIns="72302"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2000" b="1" kern="1200" dirty="0"/>
                  <a:t>Training Documentation Missing or Incomplete</a:t>
                </a:r>
              </a:p>
            </p:txBody>
          </p:sp>
        </p:grpSp>
        <p:sp>
          <p:nvSpPr>
            <p:cNvPr id="27" name="Freeform: Shape 6">
              <a:extLst>
                <a:ext uri="{FF2B5EF4-FFF2-40B4-BE49-F238E27FC236}">
                  <a16:creationId xmlns:a16="http://schemas.microsoft.com/office/drawing/2014/main" id="{AD668D41-E72D-479D-B45C-B43E8750696F}"/>
                </a:ext>
              </a:extLst>
            </p:cNvPr>
            <p:cNvSpPr/>
            <p:nvPr/>
          </p:nvSpPr>
          <p:spPr>
            <a:xfrm>
              <a:off x="9914131" y="3036138"/>
              <a:ext cx="1945773" cy="1080481"/>
            </a:xfrm>
            <a:custGeom>
              <a:avLst/>
              <a:gdLst>
                <a:gd name="connsiteX0" fmla="*/ 0 w 1492960"/>
                <a:gd name="connsiteY0" fmla="*/ 91853 h 918526"/>
                <a:gd name="connsiteX1" fmla="*/ 91853 w 1492960"/>
                <a:gd name="connsiteY1" fmla="*/ 0 h 918526"/>
                <a:gd name="connsiteX2" fmla="*/ 1401107 w 1492960"/>
                <a:gd name="connsiteY2" fmla="*/ 0 h 918526"/>
                <a:gd name="connsiteX3" fmla="*/ 1492960 w 1492960"/>
                <a:gd name="connsiteY3" fmla="*/ 91853 h 918526"/>
                <a:gd name="connsiteX4" fmla="*/ 1492960 w 1492960"/>
                <a:gd name="connsiteY4" fmla="*/ 826673 h 918526"/>
                <a:gd name="connsiteX5" fmla="*/ 1401107 w 1492960"/>
                <a:gd name="connsiteY5" fmla="*/ 918526 h 918526"/>
                <a:gd name="connsiteX6" fmla="*/ 91853 w 1492960"/>
                <a:gd name="connsiteY6" fmla="*/ 918526 h 918526"/>
                <a:gd name="connsiteX7" fmla="*/ 0 w 1492960"/>
                <a:gd name="connsiteY7" fmla="*/ 826673 h 918526"/>
                <a:gd name="connsiteX8" fmla="*/ 0 w 1492960"/>
                <a:gd name="connsiteY8" fmla="*/ 91853 h 9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960" h="918526">
                  <a:moveTo>
                    <a:pt x="0" y="91853"/>
                  </a:moveTo>
                  <a:cubicBezTo>
                    <a:pt x="0" y="41124"/>
                    <a:pt x="41124" y="0"/>
                    <a:pt x="91853" y="0"/>
                  </a:cubicBezTo>
                  <a:lnTo>
                    <a:pt x="1401107" y="0"/>
                  </a:lnTo>
                  <a:cubicBezTo>
                    <a:pt x="1451836" y="0"/>
                    <a:pt x="1492960" y="41124"/>
                    <a:pt x="1492960" y="91853"/>
                  </a:cubicBezTo>
                  <a:lnTo>
                    <a:pt x="1492960" y="826673"/>
                  </a:lnTo>
                  <a:cubicBezTo>
                    <a:pt x="1492960" y="877402"/>
                    <a:pt x="1451836" y="918526"/>
                    <a:pt x="1401107" y="918526"/>
                  </a:cubicBezTo>
                  <a:lnTo>
                    <a:pt x="91853" y="918526"/>
                  </a:lnTo>
                  <a:cubicBezTo>
                    <a:pt x="41124" y="918526"/>
                    <a:pt x="0" y="877402"/>
                    <a:pt x="0" y="826673"/>
                  </a:cubicBezTo>
                  <a:lnTo>
                    <a:pt x="0" y="91853"/>
                  </a:lnTo>
                  <a:close/>
                </a:path>
              </a:pathLst>
            </a:custGeom>
            <a:solidFill>
              <a:srgbClr val="0017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003" tIns="55478" rIns="65003" bIns="55478" numCol="1" spcCol="1270" anchor="ctr" anchorCtr="0">
              <a:noAutofit/>
            </a:bodyPr>
            <a:lstStyle/>
            <a:p>
              <a:pPr marL="0" lvl="0" indent="0" algn="ctr" defTabSz="666750">
                <a:lnSpc>
                  <a:spcPct val="90000"/>
                </a:lnSpc>
                <a:spcBef>
                  <a:spcPct val="0"/>
                </a:spcBef>
                <a:spcAft>
                  <a:spcPct val="35000"/>
                </a:spcAft>
                <a:buNone/>
              </a:pPr>
              <a:r>
                <a:rPr lang="en-US" sz="2000" b="1" kern="1200" dirty="0"/>
                <a:t>Delineated Timesheets</a:t>
              </a:r>
            </a:p>
          </p:txBody>
        </p:sp>
      </p:grpSp>
      <p:sp>
        <p:nvSpPr>
          <p:cNvPr id="8" name="Slide Number Placeholder 7">
            <a:extLst>
              <a:ext uri="{FF2B5EF4-FFF2-40B4-BE49-F238E27FC236}">
                <a16:creationId xmlns:a16="http://schemas.microsoft.com/office/drawing/2014/main" id="{9A274AF4-77A6-4E06-BB87-E67082423532}"/>
              </a:ext>
            </a:extLst>
          </p:cNvPr>
          <p:cNvSpPr>
            <a:spLocks noGrp="1"/>
          </p:cNvSpPr>
          <p:nvPr>
            <p:ph type="sldNum" sz="quarter" idx="12"/>
          </p:nvPr>
        </p:nvSpPr>
        <p:spPr>
          <a:xfrm>
            <a:off x="9241809" y="6363221"/>
            <a:ext cx="2743200" cy="365125"/>
          </a:xfrm>
        </p:spPr>
        <p:txBody>
          <a:bodyPr/>
          <a:lstStyle/>
          <a:p>
            <a:fld id="{0FF54DE5-C571-48E8-A5BC-B369434E2F44}" type="slidenum">
              <a:rPr lang="en-US" sz="1600" smtClean="0">
                <a:solidFill>
                  <a:srgbClr val="660033"/>
                </a:solidFill>
              </a:rPr>
              <a:t>22</a:t>
            </a:fld>
            <a:endParaRPr lang="en-US" sz="1600" dirty="0">
              <a:solidFill>
                <a:srgbClr val="660033"/>
              </a:solidFill>
            </a:endParaRPr>
          </a:p>
        </p:txBody>
      </p:sp>
    </p:spTree>
    <p:extLst>
      <p:ext uri="{BB962C8B-B14F-4D97-AF65-F5344CB8AC3E}">
        <p14:creationId xmlns:p14="http://schemas.microsoft.com/office/powerpoint/2010/main" val="19269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DF893DF-12E6-4E1E-9D6C-0101030EBAF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86561" y="1748561"/>
            <a:ext cx="10218878" cy="5109439"/>
          </a:xfrm>
        </p:spPr>
      </p:pic>
      <p:sp>
        <p:nvSpPr>
          <p:cNvPr id="2" name="Title 1"/>
          <p:cNvSpPr>
            <a:spLocks noGrp="1"/>
          </p:cNvSpPr>
          <p:nvPr>
            <p:ph type="title"/>
          </p:nvPr>
        </p:nvSpPr>
        <p:spPr>
          <a:xfrm>
            <a:off x="0" y="422998"/>
            <a:ext cx="12192000" cy="1325563"/>
          </a:xfrm>
          <a:solidFill>
            <a:schemeClr val="tx1"/>
          </a:solidFill>
        </p:spPr>
        <p:txBody>
          <a:bodyPr>
            <a:normAutofit/>
          </a:bodyPr>
          <a:lstStyle/>
          <a:p>
            <a:pPr algn="ctr"/>
            <a:r>
              <a:rPr lang="en-US" sz="4400" b="1" dirty="0">
                <a:solidFill>
                  <a:schemeClr val="accent2">
                    <a:lumMod val="50000"/>
                  </a:schemeClr>
                </a:solidFill>
              </a:rPr>
              <a:t>THE FINANCIAL DESK REVIEW </a:t>
            </a:r>
            <a:r>
              <a:rPr lang="en-US" sz="3200" b="1" dirty="0">
                <a:solidFill>
                  <a:schemeClr val="accent2">
                    <a:lumMod val="50000"/>
                  </a:schemeClr>
                </a:solidFill>
              </a:rPr>
              <a:t>(FDR) </a:t>
            </a:r>
            <a:r>
              <a:rPr lang="en-US" sz="4400" b="1" dirty="0">
                <a:solidFill>
                  <a:schemeClr val="accent2">
                    <a:lumMod val="50000"/>
                  </a:schemeClr>
                </a:solidFill>
              </a:rPr>
              <a:t>PROCESS</a:t>
            </a:r>
          </a:p>
        </p:txBody>
      </p:sp>
      <p:sp>
        <p:nvSpPr>
          <p:cNvPr id="3" name="Slide Number Placeholder 2">
            <a:extLst>
              <a:ext uri="{FF2B5EF4-FFF2-40B4-BE49-F238E27FC236}">
                <a16:creationId xmlns:a16="http://schemas.microsoft.com/office/drawing/2014/main" id="{14746FA7-DC43-4EB5-9908-15A174306337}"/>
              </a:ext>
            </a:extLst>
          </p:cNvPr>
          <p:cNvSpPr>
            <a:spLocks noGrp="1"/>
          </p:cNvSpPr>
          <p:nvPr>
            <p:ph type="sldNum" sz="quarter" idx="12"/>
          </p:nvPr>
        </p:nvSpPr>
        <p:spPr>
          <a:xfrm>
            <a:off x="9319517" y="6335802"/>
            <a:ext cx="2743200" cy="365125"/>
          </a:xfrm>
        </p:spPr>
        <p:txBody>
          <a:bodyPr/>
          <a:lstStyle/>
          <a:p>
            <a:fld id="{0FF54DE5-C571-48E8-A5BC-B369434E2F44}" type="slidenum">
              <a:rPr lang="en-US" sz="1600" smtClean="0"/>
              <a:t>23</a:t>
            </a:fld>
            <a:endParaRPr lang="en-US" sz="1600"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44070"/>
            <a:ext cx="12191999" cy="1064081"/>
          </a:xfrm>
        </p:spPr>
        <p:txBody>
          <a:bodyPr>
            <a:normAutofit fontScale="90000"/>
          </a:bodyPr>
          <a:lstStyle/>
          <a:p>
            <a:pPr lvl="0" algn="ctr" defTabSz="457200">
              <a:lnSpc>
                <a:spcPct val="100000"/>
              </a:lnSpc>
              <a:spcBef>
                <a:spcPts val="0"/>
              </a:spcBef>
            </a:pPr>
            <a:r>
              <a:rPr lang="en-US" sz="4900" b="1" spc="0" dirty="0">
                <a:solidFill>
                  <a:prstClr val="white"/>
                </a:solidFill>
                <a:effectLst/>
                <a:ea typeface="+mn-ea"/>
                <a:cs typeface="+mn-cs"/>
              </a:rPr>
              <a:t>Planning FDRs for the Fiscal Year</a:t>
            </a:r>
            <a:br>
              <a:rPr lang="en-US" sz="2000" b="1" spc="0" dirty="0">
                <a:solidFill>
                  <a:prstClr val="white"/>
                </a:solidFill>
                <a:effectLst/>
                <a:ea typeface="+mn-ea"/>
                <a:cs typeface="+mn-cs"/>
              </a:rPr>
            </a:br>
            <a:br>
              <a:rPr lang="en-US" sz="2000" b="1" spc="0" dirty="0">
                <a:solidFill>
                  <a:prstClr val="white"/>
                </a:solidFill>
                <a:effectLst/>
                <a:ea typeface="+mn-ea"/>
                <a:cs typeface="+mn-cs"/>
              </a:rPr>
            </a:br>
            <a:endParaRPr lang="en-US" sz="3600" b="1" dirty="0">
              <a:effectLst/>
            </a:endParaRPr>
          </a:p>
        </p:txBody>
      </p:sp>
      <p:graphicFrame>
        <p:nvGraphicFramePr>
          <p:cNvPr id="7" name="Diagram 6">
            <a:extLst>
              <a:ext uri="{FF2B5EF4-FFF2-40B4-BE49-F238E27FC236}">
                <a16:creationId xmlns:a16="http://schemas.microsoft.com/office/drawing/2014/main" id="{384EE23D-21DD-401F-B621-7332A648C85B}"/>
              </a:ext>
            </a:extLst>
          </p:cNvPr>
          <p:cNvGraphicFramePr/>
          <p:nvPr>
            <p:extLst>
              <p:ext uri="{D42A27DB-BD31-4B8C-83A1-F6EECF244321}">
                <p14:modId xmlns:p14="http://schemas.microsoft.com/office/powerpoint/2010/main" val="1096469732"/>
              </p:ext>
            </p:extLst>
          </p:nvPr>
        </p:nvGraphicFramePr>
        <p:xfrm>
          <a:off x="709152" y="798162"/>
          <a:ext cx="10773694" cy="4188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BEECA83-EE8A-4D54-A3ED-A14F6F0B34ED}"/>
              </a:ext>
            </a:extLst>
          </p:cNvPr>
          <p:cNvSpPr txBox="1"/>
          <p:nvPr/>
        </p:nvSpPr>
        <p:spPr>
          <a:xfrm>
            <a:off x="709153" y="4234779"/>
            <a:ext cx="10773694" cy="2215991"/>
          </a:xfrm>
          <a:prstGeom prst="rect">
            <a:avLst/>
          </a:prstGeom>
          <a:noFill/>
        </p:spPr>
        <p:txBody>
          <a:bodyPr wrap="square" rtlCol="0">
            <a:spAutoFit/>
          </a:bodyPr>
          <a:lstStyle/>
          <a:p>
            <a:endParaRPr lang="en-US" b="1" dirty="0"/>
          </a:p>
          <a:p>
            <a:r>
              <a:rPr lang="en-US" sz="2800" b="1" dirty="0"/>
              <a:t>Each year, a subgrantee will have a FDR unless the risk assessment and other factors dictate the need for more frequent review of a  program’s finances.</a:t>
            </a:r>
            <a:endParaRPr lang="en-US" sz="2800" dirty="0"/>
          </a:p>
          <a:p>
            <a:endParaRPr lang="en-US" dirty="0"/>
          </a:p>
          <a:p>
            <a:endParaRPr lang="en-US" dirty="0"/>
          </a:p>
        </p:txBody>
      </p:sp>
      <p:sp>
        <p:nvSpPr>
          <p:cNvPr id="5" name="Slide Number Placeholder 2">
            <a:extLst>
              <a:ext uri="{FF2B5EF4-FFF2-40B4-BE49-F238E27FC236}">
                <a16:creationId xmlns:a16="http://schemas.microsoft.com/office/drawing/2014/main" id="{80D0B8C4-1668-40CE-8C79-C207293405AF}"/>
              </a:ext>
            </a:extLst>
          </p:cNvPr>
          <p:cNvSpPr>
            <a:spLocks noGrp="1"/>
          </p:cNvSpPr>
          <p:nvPr>
            <p:ph type="sldNum" sz="quarter" idx="12"/>
          </p:nvPr>
        </p:nvSpPr>
        <p:spPr>
          <a:xfrm>
            <a:off x="9319517" y="6335802"/>
            <a:ext cx="2743200" cy="365125"/>
          </a:xfrm>
        </p:spPr>
        <p:txBody>
          <a:bodyPr/>
          <a:lstStyle/>
          <a:p>
            <a:fld id="{0FF54DE5-C571-48E8-A5BC-B369434E2F44}" type="slidenum">
              <a:rPr lang="en-US" sz="1600" smtClean="0"/>
              <a:t>24</a:t>
            </a:fld>
            <a:endParaRPr lang="en-US" sz="1600" dirty="0"/>
          </a:p>
        </p:txBody>
      </p:sp>
    </p:spTree>
    <p:extLst>
      <p:ext uri="{BB962C8B-B14F-4D97-AF65-F5344CB8AC3E}">
        <p14:creationId xmlns:p14="http://schemas.microsoft.com/office/powerpoint/2010/main" val="298266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709"/>
            <a:ext cx="10515600" cy="1325563"/>
          </a:xfrm>
        </p:spPr>
        <p:txBody>
          <a:bodyPr>
            <a:normAutofit/>
          </a:bodyPr>
          <a:lstStyle/>
          <a:p>
            <a:pPr algn="ctr"/>
            <a:r>
              <a:rPr lang="en-US" sz="4400" b="1" dirty="0">
                <a:solidFill>
                  <a:schemeClr val="tx1"/>
                </a:solidFill>
              </a:rPr>
              <a:t>Key Financial Areas to Review</a:t>
            </a:r>
          </a:p>
        </p:txBody>
      </p:sp>
      <p:sp>
        <p:nvSpPr>
          <p:cNvPr id="13" name="Text Placeholder 12">
            <a:extLst>
              <a:ext uri="{FF2B5EF4-FFF2-40B4-BE49-F238E27FC236}">
                <a16:creationId xmlns:a16="http://schemas.microsoft.com/office/drawing/2014/main" id="{AA3CAEB6-293C-4AD9-AD3C-C3B85301475A}"/>
              </a:ext>
            </a:extLst>
          </p:cNvPr>
          <p:cNvSpPr>
            <a:spLocks noGrp="1"/>
          </p:cNvSpPr>
          <p:nvPr>
            <p:ph type="body" idx="1"/>
          </p:nvPr>
        </p:nvSpPr>
        <p:spPr>
          <a:xfrm>
            <a:off x="165548" y="3120613"/>
            <a:ext cx="2861133" cy="401012"/>
          </a:xfrm>
        </p:spPr>
        <p:txBody>
          <a:bodyPr anchor="ctr"/>
          <a:lstStyle/>
          <a:p>
            <a:pPr algn="ctr"/>
            <a:r>
              <a:rPr lang="en-US" sz="2000" b="1" dirty="0">
                <a:solidFill>
                  <a:schemeClr val="tx1"/>
                </a:solidFill>
              </a:rPr>
              <a:t>Personnel Time &amp; Activities</a:t>
            </a:r>
          </a:p>
        </p:txBody>
      </p:sp>
      <p:pic>
        <p:nvPicPr>
          <p:cNvPr id="23" name="Picture Placeholder 22">
            <a:extLst>
              <a:ext uri="{FF2B5EF4-FFF2-40B4-BE49-F238E27FC236}">
                <a16:creationId xmlns:a16="http://schemas.microsoft.com/office/drawing/2014/main" id="{C4A07327-0277-4A2C-9E26-AB4129B1C2F2}"/>
              </a:ext>
            </a:extLst>
          </p:cNvPr>
          <p:cNvPicPr>
            <a:picLocks noGrp="1" noChangeAspect="1"/>
          </p:cNvPicPr>
          <p:nvPr>
            <p:ph type="pic" idx="15"/>
          </p:nvPr>
        </p:nvPicPr>
        <p:blipFill>
          <a:blip r:embed="rId3" cstate="print">
            <a:extLst>
              <a:ext uri="{28A0092B-C50C-407E-A947-70E740481C1C}">
                <a14:useLocalDpi xmlns:a14="http://schemas.microsoft.com/office/drawing/2010/main" val="0"/>
              </a:ext>
            </a:extLst>
          </a:blip>
          <a:srcRect t="11142" b="11142"/>
          <a:stretch>
            <a:fillRect/>
          </a:stretch>
        </p:blipFill>
        <p:spPr>
          <a:xfrm>
            <a:off x="317499" y="1628590"/>
            <a:ext cx="2557232" cy="1325563"/>
          </a:xfrm>
        </p:spPr>
      </p:pic>
      <p:pic>
        <p:nvPicPr>
          <p:cNvPr id="26" name="Picture Placeholder 25">
            <a:extLst>
              <a:ext uri="{FF2B5EF4-FFF2-40B4-BE49-F238E27FC236}">
                <a16:creationId xmlns:a16="http://schemas.microsoft.com/office/drawing/2014/main" id="{64989135-748F-4DCB-8BDC-6B9AD2C23095}"/>
              </a:ext>
            </a:extLst>
          </p:cNvPr>
          <p:cNvPicPr>
            <a:picLocks noGrp="1" noChangeAspect="1"/>
          </p:cNvPicPr>
          <p:nvPr>
            <p:ph type="pic" idx="21"/>
          </p:nvPr>
        </p:nvPicPr>
        <p:blipFill>
          <a:blip r:embed="rId4" cstate="print">
            <a:extLst>
              <a:ext uri="{28A0092B-C50C-407E-A947-70E740481C1C}">
                <a14:useLocalDpi xmlns:a14="http://schemas.microsoft.com/office/drawing/2010/main" val="0"/>
              </a:ext>
            </a:extLst>
          </a:blip>
          <a:srcRect t="10997" b="10997"/>
          <a:stretch>
            <a:fillRect/>
          </a:stretch>
        </p:blipFill>
        <p:spPr>
          <a:xfrm>
            <a:off x="6239953" y="1622646"/>
            <a:ext cx="2557232" cy="1329871"/>
          </a:xfrm>
        </p:spPr>
      </p:pic>
      <p:pic>
        <p:nvPicPr>
          <p:cNvPr id="28" name="Picture Placeholder 27">
            <a:extLst>
              <a:ext uri="{FF2B5EF4-FFF2-40B4-BE49-F238E27FC236}">
                <a16:creationId xmlns:a16="http://schemas.microsoft.com/office/drawing/2014/main" id="{F8A3E885-1323-4291-B8EB-7F4ABFF2DD84}"/>
              </a:ext>
            </a:extLst>
          </p:cNvPr>
          <p:cNvPicPr>
            <a:picLocks noGrp="1" noChangeAspect="1"/>
          </p:cNvPicPr>
          <p:nvPr>
            <p:ph type="pic" idx="22"/>
          </p:nvPr>
        </p:nvPicPr>
        <p:blipFill>
          <a:blip r:embed="rId5" cstate="print">
            <a:extLst>
              <a:ext uri="{28A0092B-C50C-407E-A947-70E740481C1C}">
                <a14:useLocalDpi xmlns:a14="http://schemas.microsoft.com/office/drawing/2010/main" val="0"/>
              </a:ext>
            </a:extLst>
          </a:blip>
          <a:srcRect t="24012" b="24012"/>
          <a:stretch>
            <a:fillRect/>
          </a:stretch>
        </p:blipFill>
        <p:spPr>
          <a:xfrm>
            <a:off x="9216776" y="1600200"/>
            <a:ext cx="2601802" cy="1352317"/>
          </a:xfrm>
        </p:spPr>
      </p:pic>
      <p:pic>
        <p:nvPicPr>
          <p:cNvPr id="31" name="Picture 30">
            <a:extLst>
              <a:ext uri="{FF2B5EF4-FFF2-40B4-BE49-F238E27FC236}">
                <a16:creationId xmlns:a16="http://schemas.microsoft.com/office/drawing/2014/main" id="{72188BAD-4557-427A-BB6E-B95BCBD9E817}"/>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3395432" y="1628589"/>
            <a:ext cx="2323820" cy="1325563"/>
          </a:xfrm>
          <a:prstGeom prst="rect">
            <a:avLst/>
          </a:prstGeom>
        </p:spPr>
      </p:pic>
      <p:sp>
        <p:nvSpPr>
          <p:cNvPr id="32" name="Text Placeholder 12">
            <a:extLst>
              <a:ext uri="{FF2B5EF4-FFF2-40B4-BE49-F238E27FC236}">
                <a16:creationId xmlns:a16="http://schemas.microsoft.com/office/drawing/2014/main" id="{E61FA011-14C3-4AB0-8E4A-572666C7EC6D}"/>
              </a:ext>
            </a:extLst>
          </p:cNvPr>
          <p:cNvSpPr txBox="1">
            <a:spLocks/>
          </p:cNvSpPr>
          <p:nvPr/>
        </p:nvSpPr>
        <p:spPr>
          <a:xfrm>
            <a:off x="8759362" y="3037383"/>
            <a:ext cx="3516630" cy="40101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gradFill>
                  <a:gsLst>
                    <a:gs pos="34000">
                      <a:schemeClr val="tx1">
                        <a:lumMod val="93000"/>
                      </a:schemeClr>
                    </a:gs>
                    <a:gs pos="0">
                      <a:schemeClr val="bg1">
                        <a:lumMod val="41000"/>
                        <a:lumOff val="59000"/>
                      </a:schemeClr>
                    </a:gs>
                    <a:gs pos="100000">
                      <a:schemeClr val="tx2">
                        <a:lumMod val="0"/>
                        <a:lumOff val="100000"/>
                      </a:schemeClr>
                    </a:gs>
                  </a:gsLst>
                  <a:lin ang="4800000" scaled="0"/>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b="1" dirty="0">
                <a:solidFill>
                  <a:schemeClr val="tx1"/>
                </a:solidFill>
              </a:rPr>
              <a:t>Match (Cash &amp; In-kind)</a:t>
            </a:r>
          </a:p>
        </p:txBody>
      </p:sp>
      <p:sp>
        <p:nvSpPr>
          <p:cNvPr id="33" name="Text Placeholder 12">
            <a:extLst>
              <a:ext uri="{FF2B5EF4-FFF2-40B4-BE49-F238E27FC236}">
                <a16:creationId xmlns:a16="http://schemas.microsoft.com/office/drawing/2014/main" id="{45E0C9A5-C345-4681-8EE8-4E9E5F50C98A}"/>
              </a:ext>
            </a:extLst>
          </p:cNvPr>
          <p:cNvSpPr txBox="1">
            <a:spLocks/>
          </p:cNvSpPr>
          <p:nvPr/>
        </p:nvSpPr>
        <p:spPr>
          <a:xfrm>
            <a:off x="5979602" y="3161537"/>
            <a:ext cx="3077933" cy="40101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gradFill>
                  <a:gsLst>
                    <a:gs pos="34000">
                      <a:schemeClr val="tx1">
                        <a:lumMod val="93000"/>
                      </a:schemeClr>
                    </a:gs>
                    <a:gs pos="0">
                      <a:schemeClr val="bg1">
                        <a:lumMod val="41000"/>
                        <a:lumOff val="59000"/>
                      </a:schemeClr>
                    </a:gs>
                    <a:gs pos="100000">
                      <a:schemeClr val="tx2">
                        <a:lumMod val="0"/>
                        <a:lumOff val="100000"/>
                      </a:schemeClr>
                    </a:gs>
                  </a:gsLst>
                  <a:lin ang="4800000" scaled="0"/>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b="1" dirty="0">
                <a:solidFill>
                  <a:schemeClr val="tx1"/>
                </a:solidFill>
              </a:rPr>
              <a:t>Unallowable &amp; Allowable Costs</a:t>
            </a:r>
          </a:p>
        </p:txBody>
      </p:sp>
      <p:sp>
        <p:nvSpPr>
          <p:cNvPr id="34" name="Text Placeholder 12">
            <a:extLst>
              <a:ext uri="{FF2B5EF4-FFF2-40B4-BE49-F238E27FC236}">
                <a16:creationId xmlns:a16="http://schemas.microsoft.com/office/drawing/2014/main" id="{80D53A72-004F-4AD5-BE7D-6424F6A38991}"/>
              </a:ext>
            </a:extLst>
          </p:cNvPr>
          <p:cNvSpPr txBox="1">
            <a:spLocks/>
          </p:cNvSpPr>
          <p:nvPr/>
        </p:nvSpPr>
        <p:spPr>
          <a:xfrm>
            <a:off x="2799027" y="3037383"/>
            <a:ext cx="3516630" cy="40101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gradFill>
                  <a:gsLst>
                    <a:gs pos="34000">
                      <a:schemeClr val="tx1">
                        <a:lumMod val="93000"/>
                      </a:schemeClr>
                    </a:gs>
                    <a:gs pos="0">
                      <a:schemeClr val="bg1">
                        <a:lumMod val="41000"/>
                        <a:lumOff val="59000"/>
                      </a:schemeClr>
                    </a:gs>
                    <a:gs pos="100000">
                      <a:schemeClr val="tx2">
                        <a:lumMod val="0"/>
                        <a:lumOff val="100000"/>
                      </a:schemeClr>
                    </a:gs>
                  </a:gsLst>
                  <a:lin ang="4800000" scaled="0"/>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b="1" dirty="0">
                <a:solidFill>
                  <a:schemeClr val="tx1"/>
                </a:solidFill>
              </a:rPr>
              <a:t>Financial Reports</a:t>
            </a:r>
          </a:p>
        </p:txBody>
      </p:sp>
      <p:sp>
        <p:nvSpPr>
          <p:cNvPr id="3" name="Slide Number Placeholder 2">
            <a:extLst>
              <a:ext uri="{FF2B5EF4-FFF2-40B4-BE49-F238E27FC236}">
                <a16:creationId xmlns:a16="http://schemas.microsoft.com/office/drawing/2014/main" id="{F6246B91-6B09-4C4C-BDA4-F1F5626A915D}"/>
              </a:ext>
            </a:extLst>
          </p:cNvPr>
          <p:cNvSpPr>
            <a:spLocks noGrp="1"/>
          </p:cNvSpPr>
          <p:nvPr>
            <p:ph type="sldNum" sz="quarter" idx="12"/>
          </p:nvPr>
        </p:nvSpPr>
        <p:spPr>
          <a:xfrm>
            <a:off x="9216776" y="6343930"/>
            <a:ext cx="2743200" cy="365125"/>
          </a:xfrm>
        </p:spPr>
        <p:txBody>
          <a:bodyPr/>
          <a:lstStyle/>
          <a:p>
            <a:fld id="{0FF54DE5-C571-48E8-A5BC-B369434E2F44}" type="slidenum">
              <a:rPr lang="en-US" sz="1600" smtClean="0"/>
              <a:pPr/>
              <a:t>25</a:t>
            </a:fld>
            <a:endParaRPr lang="en-US" sz="1600" dirty="0"/>
          </a:p>
        </p:txBody>
      </p:sp>
      <p:graphicFrame>
        <p:nvGraphicFramePr>
          <p:cNvPr id="4" name="Text Placeholder 2">
            <a:extLst>
              <a:ext uri="{FF2B5EF4-FFF2-40B4-BE49-F238E27FC236}">
                <a16:creationId xmlns:a16="http://schemas.microsoft.com/office/drawing/2014/main" id="{43EFC69E-4059-8116-B724-AFBEC977A524}"/>
              </a:ext>
            </a:extLst>
          </p:cNvPr>
          <p:cNvGraphicFramePr/>
          <p:nvPr>
            <p:extLst>
              <p:ext uri="{D42A27DB-BD31-4B8C-83A1-F6EECF244321}">
                <p14:modId xmlns:p14="http://schemas.microsoft.com/office/powerpoint/2010/main" val="4259742684"/>
              </p:ext>
            </p:extLst>
          </p:nvPr>
        </p:nvGraphicFramePr>
        <p:xfrm>
          <a:off x="2820522" y="3811864"/>
          <a:ext cx="6318159" cy="1799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 Placeholder 12">
            <a:extLst>
              <a:ext uri="{FF2B5EF4-FFF2-40B4-BE49-F238E27FC236}">
                <a16:creationId xmlns:a16="http://schemas.microsoft.com/office/drawing/2014/main" id="{AF48C261-5D73-05D0-8E82-2266726A615A}"/>
              </a:ext>
            </a:extLst>
          </p:cNvPr>
          <p:cNvSpPr txBox="1">
            <a:spLocks/>
          </p:cNvSpPr>
          <p:nvPr/>
        </p:nvSpPr>
        <p:spPr>
          <a:xfrm>
            <a:off x="1390453" y="5942918"/>
            <a:ext cx="9411093" cy="40101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gradFill>
                  <a:gsLst>
                    <a:gs pos="34000">
                      <a:schemeClr val="tx1">
                        <a:lumMod val="93000"/>
                      </a:schemeClr>
                    </a:gs>
                    <a:gs pos="0">
                      <a:schemeClr val="bg1">
                        <a:lumMod val="41000"/>
                        <a:lumOff val="59000"/>
                      </a:schemeClr>
                    </a:gs>
                    <a:gs pos="100000">
                      <a:schemeClr val="tx2">
                        <a:lumMod val="0"/>
                        <a:lumOff val="100000"/>
                      </a:schemeClr>
                    </a:gs>
                  </a:gsLst>
                  <a:lin ang="4800000" scaled="0"/>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b="1" dirty="0">
                <a:solidFill>
                  <a:schemeClr val="tx1"/>
                </a:solidFill>
              </a:rPr>
              <a:t>You do NOT need to re-submit expense documentation (Level 2 &amp; 3)</a:t>
            </a:r>
          </a:p>
        </p:txBody>
      </p:sp>
    </p:spTree>
    <p:extLst>
      <p:ext uri="{BB962C8B-B14F-4D97-AF65-F5344CB8AC3E}">
        <p14:creationId xmlns:p14="http://schemas.microsoft.com/office/powerpoint/2010/main" val="149767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91422B-FEFF-4F20-A051-3F11788F9D77}"/>
              </a:ext>
            </a:extLst>
          </p:cNvPr>
          <p:cNvSpPr txBox="1">
            <a:spLocks/>
          </p:cNvSpPr>
          <p:nvPr/>
        </p:nvSpPr>
        <p:spPr>
          <a:xfrm>
            <a:off x="0" y="469297"/>
            <a:ext cx="12192000" cy="977538"/>
          </a:xfrm>
          <a:prstGeom prst="rect">
            <a:avLst/>
          </a:prstGeom>
          <a:solidFill>
            <a:schemeClr val="tx1"/>
          </a:solidFill>
        </p:spPr>
        <p:txBody>
          <a:bodyPr anchor="ct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830CC">
                    <a:lumMod val="50000"/>
                  </a:srgbClr>
                </a:solidFill>
                <a:effectLst/>
                <a:uLnTx/>
                <a:uFillTx/>
                <a:latin typeface="Corbel" panose="020B0503020204020204"/>
                <a:ea typeface="+mj-ea"/>
                <a:cs typeface="+mj-cs"/>
              </a:rPr>
              <a:t>FDR Process Timeline - Prepare</a:t>
            </a:r>
          </a:p>
        </p:txBody>
      </p:sp>
      <p:pic>
        <p:nvPicPr>
          <p:cNvPr id="3" name="Picture 2">
            <a:extLst>
              <a:ext uri="{FF2B5EF4-FFF2-40B4-BE49-F238E27FC236}">
                <a16:creationId xmlns:a16="http://schemas.microsoft.com/office/drawing/2014/main" id="{D3BDF3EA-7BF1-497B-929C-6CB902881B43}"/>
              </a:ext>
            </a:extLst>
          </p:cNvPr>
          <p:cNvPicPr>
            <a:picLocks noChangeAspect="1"/>
          </p:cNvPicPr>
          <p:nvPr/>
        </p:nvPicPr>
        <p:blipFill>
          <a:blip r:embed="rId3"/>
          <a:stretch>
            <a:fillRect/>
          </a:stretch>
        </p:blipFill>
        <p:spPr>
          <a:xfrm>
            <a:off x="7302800" y="2549613"/>
            <a:ext cx="4488867" cy="2949313"/>
          </a:xfrm>
          <a:prstGeom prst="rect">
            <a:avLst/>
          </a:prstGeom>
        </p:spPr>
      </p:pic>
      <p:sp>
        <p:nvSpPr>
          <p:cNvPr id="4" name="Slide Number Placeholder 3">
            <a:extLst>
              <a:ext uri="{FF2B5EF4-FFF2-40B4-BE49-F238E27FC236}">
                <a16:creationId xmlns:a16="http://schemas.microsoft.com/office/drawing/2014/main" id="{3D784DEC-6C28-4795-A1BD-6BD2FD6368F6}"/>
              </a:ext>
            </a:extLst>
          </p:cNvPr>
          <p:cNvSpPr>
            <a:spLocks noGrp="1"/>
          </p:cNvSpPr>
          <p:nvPr>
            <p:ph type="sldNum" sz="quarter" idx="12"/>
          </p:nvPr>
        </p:nvSpPr>
        <p:spPr>
          <a:xfrm>
            <a:off x="9237324" y="6304979"/>
            <a:ext cx="2743200" cy="365125"/>
          </a:xfrm>
        </p:spPr>
        <p:txBody>
          <a:bodyPr/>
          <a:lstStyle/>
          <a:p>
            <a:fld id="{0FF54DE5-C571-48E8-A5BC-B369434E2F44}" type="slidenum">
              <a:rPr lang="en-US" sz="1600" smtClean="0"/>
              <a:t>26</a:t>
            </a:fld>
            <a:endParaRPr lang="en-US" sz="1600" dirty="0"/>
          </a:p>
        </p:txBody>
      </p:sp>
      <p:sp>
        <p:nvSpPr>
          <p:cNvPr id="7" name="TextBox 6">
            <a:extLst>
              <a:ext uri="{FF2B5EF4-FFF2-40B4-BE49-F238E27FC236}">
                <a16:creationId xmlns:a16="http://schemas.microsoft.com/office/drawing/2014/main" id="{F1B33389-0BC3-67F9-5DCC-54D68BD5BFED}"/>
              </a:ext>
            </a:extLst>
          </p:cNvPr>
          <p:cNvSpPr txBox="1"/>
          <p:nvPr/>
        </p:nvSpPr>
        <p:spPr>
          <a:xfrm>
            <a:off x="237493" y="2341757"/>
            <a:ext cx="7453615" cy="3365024"/>
          </a:xfrm>
          <a:prstGeom prst="rect">
            <a:avLst/>
          </a:prstGeom>
          <a:noFill/>
        </p:spPr>
        <p:txBody>
          <a:bodyPr wrap="square" rtlCol="0">
            <a:spAutoFit/>
          </a:bodyPr>
          <a:lstStyle/>
          <a:p>
            <a:pPr lvl="0">
              <a:spcAft>
                <a:spcPts val="2000"/>
              </a:spcAft>
            </a:pPr>
            <a:r>
              <a:rPr lang="en-US" sz="3600" dirty="0"/>
              <a:t>During your Assigned Quarter:</a:t>
            </a:r>
          </a:p>
          <a:p>
            <a:pPr lvl="0">
              <a:spcAft>
                <a:spcPts val="1200"/>
              </a:spcAft>
            </a:pPr>
            <a:r>
              <a:rPr lang="en-US" sz="2800" dirty="0"/>
              <a:t>Subgrantee receives FDR notification letter (through email) asking for general ledger</a:t>
            </a:r>
          </a:p>
          <a:p>
            <a:pPr marL="914400" lvl="1" indent="-457200">
              <a:spcAft>
                <a:spcPts val="1200"/>
              </a:spcAft>
              <a:buFont typeface="Arial" panose="020B0604020202020204" pitchFamily="34" charset="0"/>
              <a:buChar char="•"/>
            </a:pPr>
            <a:r>
              <a:rPr lang="en-US" sz="2800" dirty="0"/>
              <a:t>Letter identifies selected grant(s) and selected month(s)</a:t>
            </a:r>
          </a:p>
          <a:p>
            <a:pPr marL="914400" lvl="1" indent="-457200">
              <a:spcAft>
                <a:spcPts val="1200"/>
              </a:spcAft>
              <a:buFont typeface="Arial" panose="020B0604020202020204" pitchFamily="34" charset="0"/>
              <a:buChar char="•"/>
            </a:pPr>
            <a:r>
              <a:rPr lang="en-US" sz="2800" dirty="0"/>
              <a:t>Have </a:t>
            </a:r>
            <a:r>
              <a:rPr lang="en-US" sz="2800" b="1" u="sng" dirty="0"/>
              <a:t>one week </a:t>
            </a:r>
            <a:r>
              <a:rPr lang="en-US" sz="2800" dirty="0"/>
              <a:t>to submit ledger</a:t>
            </a:r>
          </a:p>
        </p:txBody>
      </p:sp>
    </p:spTree>
    <p:extLst>
      <p:ext uri="{BB962C8B-B14F-4D97-AF65-F5344CB8AC3E}">
        <p14:creationId xmlns:p14="http://schemas.microsoft.com/office/powerpoint/2010/main" val="240163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DD13-EB37-47D6-87A1-5B468957BC37}"/>
              </a:ext>
            </a:extLst>
          </p:cNvPr>
          <p:cNvSpPr>
            <a:spLocks noGrp="1"/>
          </p:cNvSpPr>
          <p:nvPr>
            <p:ph type="title"/>
          </p:nvPr>
        </p:nvSpPr>
        <p:spPr>
          <a:xfrm>
            <a:off x="0" y="298451"/>
            <a:ext cx="12192000" cy="996950"/>
          </a:xfrm>
        </p:spPr>
        <p:txBody>
          <a:bodyPr>
            <a:noAutofit/>
          </a:bodyPr>
          <a:lstStyle/>
          <a:p>
            <a:pPr algn="ctr"/>
            <a:r>
              <a:rPr lang="en-US" sz="4000" dirty="0">
                <a:solidFill>
                  <a:schemeClr val="tx1"/>
                </a:solidFill>
                <a:cs typeface="Calibri" panose="020F0502020204030204" pitchFamily="34" charset="0"/>
              </a:rPr>
              <a:t>Staff Documents for Fiscal Accountability &amp; Match</a:t>
            </a:r>
            <a:endParaRPr lang="en-US" sz="4000" dirty="0">
              <a:cs typeface="Calibri" panose="020F0502020204030204" pitchFamily="34" charset="0"/>
            </a:endParaRPr>
          </a:p>
        </p:txBody>
      </p:sp>
      <p:sp>
        <p:nvSpPr>
          <p:cNvPr id="4" name="Text Placeholder 3">
            <a:extLst>
              <a:ext uri="{FF2B5EF4-FFF2-40B4-BE49-F238E27FC236}">
                <a16:creationId xmlns:a16="http://schemas.microsoft.com/office/drawing/2014/main" id="{6F832240-D259-4897-9485-F06E4C5C059B}"/>
              </a:ext>
            </a:extLst>
          </p:cNvPr>
          <p:cNvSpPr>
            <a:spLocks noGrp="1"/>
          </p:cNvSpPr>
          <p:nvPr>
            <p:ph type="body" idx="1"/>
          </p:nvPr>
        </p:nvSpPr>
        <p:spPr>
          <a:xfrm>
            <a:off x="770745" y="1512490"/>
            <a:ext cx="2940838" cy="561974"/>
          </a:xfrm>
        </p:spPr>
        <p:txBody>
          <a:bodyPr/>
          <a:lstStyle/>
          <a:p>
            <a:r>
              <a:rPr lang="en-US" sz="3200" b="1" dirty="0">
                <a:latin typeface="+mj-lt"/>
                <a:cs typeface="Calibri" panose="020F0502020204030204" pitchFamily="34" charset="0"/>
              </a:rPr>
              <a:t>SALARIES</a:t>
            </a:r>
            <a:r>
              <a:rPr lang="en-US" dirty="0">
                <a:latin typeface="+mj-lt"/>
              </a:rPr>
              <a:t>	</a:t>
            </a:r>
          </a:p>
        </p:txBody>
      </p:sp>
      <p:sp>
        <p:nvSpPr>
          <p:cNvPr id="5" name="Content Placeholder 4">
            <a:extLst>
              <a:ext uri="{FF2B5EF4-FFF2-40B4-BE49-F238E27FC236}">
                <a16:creationId xmlns:a16="http://schemas.microsoft.com/office/drawing/2014/main" id="{8FC19975-C3F7-41C3-BC7B-D24FCA9D5EA0}"/>
              </a:ext>
            </a:extLst>
          </p:cNvPr>
          <p:cNvSpPr>
            <a:spLocks noGrp="1"/>
          </p:cNvSpPr>
          <p:nvPr>
            <p:ph sz="half" idx="2"/>
          </p:nvPr>
        </p:nvSpPr>
        <p:spPr>
          <a:xfrm>
            <a:off x="770744" y="2074863"/>
            <a:ext cx="5210955" cy="2927348"/>
          </a:xfrm>
        </p:spPr>
        <p:txBody>
          <a:bodyPr>
            <a:normAutofit/>
          </a:bodyPr>
          <a:lstStyle/>
          <a:p>
            <a:r>
              <a:rPr lang="en-US" sz="2000" dirty="0">
                <a:solidFill>
                  <a:schemeClr val="tx1"/>
                </a:solidFill>
                <a:cs typeface="Calibri" panose="020F0502020204030204" pitchFamily="34" charset="0"/>
              </a:rPr>
              <a:t>Signed timesheets with supervisory approval </a:t>
            </a:r>
          </a:p>
          <a:p>
            <a:r>
              <a:rPr lang="en-US" sz="2000" dirty="0">
                <a:solidFill>
                  <a:schemeClr val="tx1"/>
                </a:solidFill>
                <a:cs typeface="Calibri" panose="020F0502020204030204" pitchFamily="34" charset="0"/>
              </a:rPr>
              <a:t>Quarterly payroll returns </a:t>
            </a:r>
          </a:p>
          <a:p>
            <a:r>
              <a:rPr lang="en-US" sz="2000" dirty="0">
                <a:solidFill>
                  <a:schemeClr val="tx1"/>
                </a:solidFill>
                <a:cs typeface="Calibri" panose="020F0502020204030204" pitchFamily="34" charset="0"/>
              </a:rPr>
              <a:t>Payroll register </a:t>
            </a:r>
          </a:p>
          <a:p>
            <a:r>
              <a:rPr lang="en-US" sz="2000" dirty="0">
                <a:solidFill>
                  <a:schemeClr val="tx1"/>
                </a:solidFill>
                <a:cs typeface="Calibri" panose="020F0502020204030204" pitchFamily="34" charset="0"/>
              </a:rPr>
              <a:t>Personnel file with salary/wage information </a:t>
            </a:r>
          </a:p>
          <a:p>
            <a:r>
              <a:rPr lang="en-US" sz="2000" dirty="0">
                <a:solidFill>
                  <a:schemeClr val="tx1"/>
                </a:solidFill>
                <a:cs typeface="Calibri" panose="020F0502020204030204" pitchFamily="34" charset="0"/>
              </a:rPr>
              <a:t>Cancelled checks/ Direct deposit schedule </a:t>
            </a:r>
          </a:p>
        </p:txBody>
      </p:sp>
      <p:sp>
        <p:nvSpPr>
          <p:cNvPr id="6" name="Text Placeholder 5">
            <a:extLst>
              <a:ext uri="{FF2B5EF4-FFF2-40B4-BE49-F238E27FC236}">
                <a16:creationId xmlns:a16="http://schemas.microsoft.com/office/drawing/2014/main" id="{4A80F019-7788-43F2-95EC-604C4F27025B}"/>
              </a:ext>
            </a:extLst>
          </p:cNvPr>
          <p:cNvSpPr>
            <a:spLocks noGrp="1"/>
          </p:cNvSpPr>
          <p:nvPr>
            <p:ph type="body" sz="quarter" idx="3"/>
          </p:nvPr>
        </p:nvSpPr>
        <p:spPr>
          <a:xfrm>
            <a:off x="770742" y="4557394"/>
            <a:ext cx="3526935" cy="651192"/>
          </a:xfrm>
        </p:spPr>
        <p:txBody>
          <a:bodyPr>
            <a:normAutofit/>
          </a:bodyPr>
          <a:lstStyle/>
          <a:p>
            <a:r>
              <a:rPr lang="en-US" sz="3200" b="1" dirty="0">
                <a:latin typeface="+mj-lt"/>
                <a:cs typeface="Calibri" panose="020F0502020204030204" pitchFamily="34" charset="0"/>
              </a:rPr>
              <a:t>FRINGE BENEFITS</a:t>
            </a:r>
          </a:p>
        </p:txBody>
      </p:sp>
      <p:sp>
        <p:nvSpPr>
          <p:cNvPr id="7" name="Content Placeholder 6">
            <a:extLst>
              <a:ext uri="{FF2B5EF4-FFF2-40B4-BE49-F238E27FC236}">
                <a16:creationId xmlns:a16="http://schemas.microsoft.com/office/drawing/2014/main" id="{4CFD3C09-4602-451E-9F65-AC9733ED3CD8}"/>
              </a:ext>
            </a:extLst>
          </p:cNvPr>
          <p:cNvSpPr>
            <a:spLocks noGrp="1"/>
          </p:cNvSpPr>
          <p:nvPr>
            <p:ph sz="quarter" idx="4"/>
          </p:nvPr>
        </p:nvSpPr>
        <p:spPr>
          <a:xfrm>
            <a:off x="770743" y="5213349"/>
            <a:ext cx="8117293" cy="985043"/>
          </a:xfrm>
        </p:spPr>
        <p:txBody>
          <a:bodyPr numCol="2">
            <a:noAutofit/>
          </a:bodyPr>
          <a:lstStyle/>
          <a:p>
            <a:pPr>
              <a:lnSpc>
                <a:spcPct val="100000"/>
              </a:lnSpc>
            </a:pPr>
            <a:r>
              <a:rPr lang="en-US" sz="2000" dirty="0">
                <a:solidFill>
                  <a:schemeClr val="tx1"/>
                </a:solidFill>
                <a:cs typeface="Calibri" panose="020F0502020204030204" pitchFamily="34" charset="0"/>
              </a:rPr>
              <a:t>Paid invoices and receipts</a:t>
            </a:r>
          </a:p>
          <a:p>
            <a:pPr>
              <a:lnSpc>
                <a:spcPct val="100000"/>
              </a:lnSpc>
            </a:pPr>
            <a:r>
              <a:rPr lang="en-US" sz="2000" dirty="0">
                <a:solidFill>
                  <a:schemeClr val="tx1"/>
                </a:solidFill>
                <a:cs typeface="Calibri" panose="020F0502020204030204" pitchFamily="34" charset="0"/>
              </a:rPr>
              <a:t>Employer costs on payroll register </a:t>
            </a:r>
          </a:p>
        </p:txBody>
      </p:sp>
      <p:sp>
        <p:nvSpPr>
          <p:cNvPr id="8" name="Text Placeholder 3">
            <a:extLst>
              <a:ext uri="{FF2B5EF4-FFF2-40B4-BE49-F238E27FC236}">
                <a16:creationId xmlns:a16="http://schemas.microsoft.com/office/drawing/2014/main" id="{27CEB110-33CF-4452-87BF-D90FF5ECE3B8}"/>
              </a:ext>
            </a:extLst>
          </p:cNvPr>
          <p:cNvSpPr txBox="1">
            <a:spLocks/>
          </p:cNvSpPr>
          <p:nvPr/>
        </p:nvSpPr>
        <p:spPr>
          <a:xfrm>
            <a:off x="6375428" y="1389222"/>
            <a:ext cx="5025216" cy="70405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200" b="1" dirty="0">
                <a:latin typeface="+mj-lt"/>
                <a:cs typeface="Calibri" panose="020F0502020204030204" pitchFamily="34" charset="0"/>
              </a:rPr>
              <a:t>VOLUNTEER TIME</a:t>
            </a:r>
            <a:r>
              <a:rPr lang="en-US" dirty="0"/>
              <a:t>	</a:t>
            </a:r>
          </a:p>
        </p:txBody>
      </p:sp>
      <p:sp>
        <p:nvSpPr>
          <p:cNvPr id="9" name="Content Placeholder 4">
            <a:extLst>
              <a:ext uri="{FF2B5EF4-FFF2-40B4-BE49-F238E27FC236}">
                <a16:creationId xmlns:a16="http://schemas.microsoft.com/office/drawing/2014/main" id="{1EA3AE93-D958-4809-A6A9-1442D5C369D7}"/>
              </a:ext>
            </a:extLst>
          </p:cNvPr>
          <p:cNvSpPr txBox="1">
            <a:spLocks/>
          </p:cNvSpPr>
          <p:nvPr/>
        </p:nvSpPr>
        <p:spPr>
          <a:xfrm>
            <a:off x="6210304" y="1506539"/>
            <a:ext cx="5829300" cy="25324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cs typeface="Calibri" panose="020F0502020204030204" pitchFamily="34" charset="0"/>
              </a:rPr>
              <a:t>Event sign-in sheets tracking time and attendance OR signed timesheets with supervisor’s signature </a:t>
            </a:r>
          </a:p>
          <a:p>
            <a:r>
              <a:rPr lang="en-US" sz="2000" dirty="0">
                <a:solidFill>
                  <a:schemeClr val="tx1"/>
                </a:solidFill>
                <a:cs typeface="Calibri" panose="020F0502020204030204" pitchFamily="34" charset="0"/>
              </a:rPr>
              <a:t>Documentation of how monetary value of volunteer time is calculated</a:t>
            </a:r>
          </a:p>
        </p:txBody>
      </p:sp>
      <p:sp>
        <p:nvSpPr>
          <p:cNvPr id="3" name="Slide Number Placeholder 2">
            <a:extLst>
              <a:ext uri="{FF2B5EF4-FFF2-40B4-BE49-F238E27FC236}">
                <a16:creationId xmlns:a16="http://schemas.microsoft.com/office/drawing/2014/main" id="{23DCF203-BDB7-4E46-B7FC-D759A004DA0C}"/>
              </a:ext>
            </a:extLst>
          </p:cNvPr>
          <p:cNvSpPr>
            <a:spLocks noGrp="1"/>
          </p:cNvSpPr>
          <p:nvPr>
            <p:ph type="sldNum" sz="quarter" idx="12"/>
          </p:nvPr>
        </p:nvSpPr>
        <p:spPr>
          <a:xfrm>
            <a:off x="9296404" y="6376986"/>
            <a:ext cx="2743200" cy="365125"/>
          </a:xfrm>
        </p:spPr>
        <p:txBody>
          <a:bodyPr/>
          <a:lstStyle/>
          <a:p>
            <a:fld id="{0FF54DE5-C571-48E8-A5BC-B369434E2F44}" type="slidenum">
              <a:rPr lang="en-US" sz="1600" smtClean="0"/>
              <a:t>27</a:t>
            </a:fld>
            <a:endParaRPr lang="en-US" sz="1600" dirty="0"/>
          </a:p>
        </p:txBody>
      </p:sp>
    </p:spTree>
    <p:extLst>
      <p:ext uri="{BB962C8B-B14F-4D97-AF65-F5344CB8AC3E}">
        <p14:creationId xmlns:p14="http://schemas.microsoft.com/office/powerpoint/2010/main" val="400905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DD13-EB37-47D6-87A1-5B468957BC37}"/>
              </a:ext>
            </a:extLst>
          </p:cNvPr>
          <p:cNvSpPr>
            <a:spLocks noGrp="1"/>
          </p:cNvSpPr>
          <p:nvPr>
            <p:ph type="title"/>
          </p:nvPr>
        </p:nvSpPr>
        <p:spPr>
          <a:xfrm>
            <a:off x="0" y="365125"/>
            <a:ext cx="12192000" cy="1325563"/>
          </a:xfrm>
        </p:spPr>
        <p:txBody>
          <a:bodyPr>
            <a:noAutofit/>
          </a:bodyPr>
          <a:lstStyle/>
          <a:p>
            <a:pPr algn="ctr"/>
            <a:r>
              <a:rPr lang="en-US" sz="4000" dirty="0">
                <a:solidFill>
                  <a:schemeClr val="tx1"/>
                </a:solidFill>
                <a:cs typeface="Calibri" panose="020F0502020204030204" pitchFamily="34" charset="0"/>
              </a:rPr>
              <a:t>Process Documents for Fiscal Accountability &amp; Match </a:t>
            </a:r>
            <a:endParaRPr lang="en-US" sz="4000" dirty="0">
              <a:cs typeface="Calibri" panose="020F0502020204030204" pitchFamily="34" charset="0"/>
            </a:endParaRPr>
          </a:p>
        </p:txBody>
      </p:sp>
      <p:sp>
        <p:nvSpPr>
          <p:cNvPr id="4" name="Text Placeholder 3">
            <a:extLst>
              <a:ext uri="{FF2B5EF4-FFF2-40B4-BE49-F238E27FC236}">
                <a16:creationId xmlns:a16="http://schemas.microsoft.com/office/drawing/2014/main" id="{6F832240-D259-4897-9485-F06E4C5C059B}"/>
              </a:ext>
            </a:extLst>
          </p:cNvPr>
          <p:cNvSpPr>
            <a:spLocks noGrp="1"/>
          </p:cNvSpPr>
          <p:nvPr>
            <p:ph type="body" idx="1"/>
          </p:nvPr>
        </p:nvSpPr>
        <p:spPr>
          <a:xfrm>
            <a:off x="763591" y="1547814"/>
            <a:ext cx="5025216" cy="823912"/>
          </a:xfrm>
        </p:spPr>
        <p:txBody>
          <a:bodyPr>
            <a:normAutofit/>
          </a:bodyPr>
          <a:lstStyle/>
          <a:p>
            <a:r>
              <a:rPr lang="en-US" sz="3200" b="1" dirty="0">
                <a:latin typeface="+mj-lt"/>
                <a:cs typeface="Calibri" panose="020F0502020204030204" pitchFamily="34" charset="0"/>
              </a:rPr>
              <a:t>TRAVEL</a:t>
            </a:r>
            <a:r>
              <a:rPr lang="en-US" sz="3200" dirty="0">
                <a:latin typeface="+mj-lt"/>
              </a:rPr>
              <a:t>	</a:t>
            </a:r>
          </a:p>
        </p:txBody>
      </p:sp>
      <p:sp>
        <p:nvSpPr>
          <p:cNvPr id="5" name="Content Placeholder 4">
            <a:extLst>
              <a:ext uri="{FF2B5EF4-FFF2-40B4-BE49-F238E27FC236}">
                <a16:creationId xmlns:a16="http://schemas.microsoft.com/office/drawing/2014/main" id="{8FC19975-C3F7-41C3-BC7B-D24FCA9D5EA0}"/>
              </a:ext>
            </a:extLst>
          </p:cNvPr>
          <p:cNvSpPr>
            <a:spLocks noGrp="1"/>
          </p:cNvSpPr>
          <p:nvPr>
            <p:ph sz="half" idx="2"/>
          </p:nvPr>
        </p:nvSpPr>
        <p:spPr>
          <a:xfrm>
            <a:off x="763591" y="2119314"/>
            <a:ext cx="5332409" cy="3849686"/>
          </a:xfrm>
        </p:spPr>
        <p:txBody>
          <a:bodyPr anchor="ctr">
            <a:normAutofit/>
          </a:bodyPr>
          <a:lstStyle/>
          <a:p>
            <a:pPr>
              <a:spcAft>
                <a:spcPts val="1200"/>
              </a:spcAft>
            </a:pPr>
            <a:r>
              <a:rPr lang="en-US" sz="2000" dirty="0">
                <a:solidFill>
                  <a:schemeClr val="tx1"/>
                </a:solidFill>
                <a:cs typeface="Calibri" panose="020F0502020204030204" pitchFamily="34" charset="0"/>
              </a:rPr>
              <a:t>Authorization/reimbursement requests </a:t>
            </a:r>
          </a:p>
          <a:p>
            <a:pPr>
              <a:spcAft>
                <a:spcPts val="1200"/>
              </a:spcAft>
            </a:pPr>
            <a:r>
              <a:rPr lang="en-US" sz="2000" dirty="0">
                <a:solidFill>
                  <a:schemeClr val="tx1"/>
                </a:solidFill>
                <a:cs typeface="Calibri" panose="020F0502020204030204" pitchFamily="34" charset="0"/>
              </a:rPr>
              <a:t>Paid invoices and receipts </a:t>
            </a:r>
          </a:p>
          <a:p>
            <a:pPr>
              <a:spcAft>
                <a:spcPts val="1200"/>
              </a:spcAft>
            </a:pPr>
            <a:r>
              <a:rPr lang="en-US" sz="2000" dirty="0">
                <a:solidFill>
                  <a:schemeClr val="tx1"/>
                </a:solidFill>
                <a:cs typeface="Calibri" panose="020F0502020204030204" pitchFamily="34" charset="0"/>
              </a:rPr>
              <a:t>Per diem rates (applicable for area) </a:t>
            </a:r>
          </a:p>
          <a:p>
            <a:pPr>
              <a:spcAft>
                <a:spcPts val="1200"/>
              </a:spcAft>
            </a:pPr>
            <a:r>
              <a:rPr lang="en-US" sz="2000" dirty="0">
                <a:solidFill>
                  <a:schemeClr val="tx1"/>
                </a:solidFill>
                <a:cs typeface="Calibri" panose="020F0502020204030204" pitchFamily="34" charset="0"/>
              </a:rPr>
              <a:t>Mileage calculation </a:t>
            </a:r>
          </a:p>
          <a:p>
            <a:pPr>
              <a:spcAft>
                <a:spcPts val="1200"/>
              </a:spcAft>
            </a:pPr>
            <a:r>
              <a:rPr lang="en-US" sz="2000" dirty="0">
                <a:solidFill>
                  <a:schemeClr val="tx1"/>
                </a:solidFill>
                <a:cs typeface="Calibri" panose="020F0502020204030204" pitchFamily="34" charset="0"/>
              </a:rPr>
              <a:t>Reconciliation of advances to payments </a:t>
            </a:r>
          </a:p>
        </p:txBody>
      </p:sp>
      <p:sp>
        <p:nvSpPr>
          <p:cNvPr id="6" name="Text Placeholder 5">
            <a:extLst>
              <a:ext uri="{FF2B5EF4-FFF2-40B4-BE49-F238E27FC236}">
                <a16:creationId xmlns:a16="http://schemas.microsoft.com/office/drawing/2014/main" id="{242EFA63-44A9-4518-BFD7-40FB695969AA}"/>
              </a:ext>
            </a:extLst>
          </p:cNvPr>
          <p:cNvSpPr txBox="1">
            <a:spLocks/>
          </p:cNvSpPr>
          <p:nvPr/>
        </p:nvSpPr>
        <p:spPr>
          <a:xfrm>
            <a:off x="5899959" y="1441452"/>
            <a:ext cx="6014265" cy="93027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None/>
              <a:defRPr lang="en-US" sz="2400" b="0" kern="120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gradFill>
                  <a:gsLst>
                    <a:gs pos="15000">
                      <a:srgbClr val="F2ACD2"/>
                    </a:gs>
                    <a:gs pos="73000">
                      <a:srgbClr val="F2ACD2">
                        <a:lumMod val="60000"/>
                        <a:lumOff val="40000"/>
                      </a:srgbClr>
                    </a:gs>
                    <a:gs pos="0">
                      <a:srgbClr val="F2ACD2">
                        <a:lumMod val="90000"/>
                        <a:lumOff val="10000"/>
                      </a:srgbClr>
                    </a:gs>
                    <a:gs pos="100000">
                      <a:srgbClr val="F2ACD2">
                        <a:lumMod val="0"/>
                        <a:lumOff val="100000"/>
                      </a:srgbClr>
                    </a:gs>
                  </a:gsLst>
                  <a:lin ang="16200000" scaled="1"/>
                </a:gradFill>
                <a:effectLst/>
                <a:uLnTx/>
                <a:uFillTx/>
                <a:latin typeface="+mj-lt"/>
                <a:ea typeface="+mn-ea"/>
                <a:cs typeface="Calibri" panose="020F0502020204030204" pitchFamily="34" charset="0"/>
              </a:rPr>
              <a:t>CONTRACTS &amp; CONSULTANTS</a:t>
            </a:r>
          </a:p>
        </p:txBody>
      </p:sp>
      <p:sp>
        <p:nvSpPr>
          <p:cNvPr id="7" name="Content Placeholder 4">
            <a:extLst>
              <a:ext uri="{FF2B5EF4-FFF2-40B4-BE49-F238E27FC236}">
                <a16:creationId xmlns:a16="http://schemas.microsoft.com/office/drawing/2014/main" id="{742CBED9-1726-452B-A202-CE6AB72509EA}"/>
              </a:ext>
            </a:extLst>
          </p:cNvPr>
          <p:cNvSpPr txBox="1">
            <a:spLocks/>
          </p:cNvSpPr>
          <p:nvPr/>
        </p:nvSpPr>
        <p:spPr>
          <a:xfrm>
            <a:off x="5899959" y="2663825"/>
            <a:ext cx="5724491" cy="27606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000" dirty="0">
                <a:solidFill>
                  <a:schemeClr val="tx1"/>
                </a:solidFill>
                <a:latin typeface="Calibri" panose="020F0502020204030204" pitchFamily="34" charset="0"/>
                <a:cs typeface="Calibri" panose="020F0502020204030204" pitchFamily="34" charset="0"/>
              </a:rPr>
              <a:t>Have established procurement process and adhere to agencies policies and procedures </a:t>
            </a:r>
          </a:p>
          <a:p>
            <a:pPr>
              <a:spcAft>
                <a:spcPts val="1200"/>
              </a:spcAft>
            </a:pPr>
            <a:r>
              <a:rPr lang="en-US" sz="2000" dirty="0">
                <a:solidFill>
                  <a:schemeClr val="tx1"/>
                </a:solidFill>
                <a:latin typeface="Calibri" panose="020F0502020204030204" pitchFamily="34" charset="0"/>
                <a:cs typeface="Calibri" panose="020F0502020204030204" pitchFamily="34" charset="0"/>
              </a:rPr>
              <a:t>Contract and scope of work, including deliverables </a:t>
            </a:r>
          </a:p>
          <a:p>
            <a:pPr>
              <a:spcAft>
                <a:spcPts val="1200"/>
              </a:spcAft>
            </a:pPr>
            <a:r>
              <a:rPr lang="en-US" sz="2000" dirty="0">
                <a:solidFill>
                  <a:schemeClr val="tx1"/>
                </a:solidFill>
                <a:latin typeface="Calibri" panose="020F0502020204030204" pitchFamily="34" charset="0"/>
                <a:cs typeface="Calibri" panose="020F0502020204030204" pitchFamily="34" charset="0"/>
              </a:rPr>
              <a:t>Signed agreements </a:t>
            </a:r>
          </a:p>
          <a:p>
            <a:pPr>
              <a:spcAft>
                <a:spcPts val="1200"/>
              </a:spcAft>
            </a:pPr>
            <a:r>
              <a:rPr lang="en-US" sz="2000" dirty="0">
                <a:solidFill>
                  <a:schemeClr val="tx1"/>
                </a:solidFill>
                <a:latin typeface="Calibri" panose="020F0502020204030204" pitchFamily="34" charset="0"/>
                <a:cs typeface="Calibri" panose="020F0502020204030204" pitchFamily="34" charset="0"/>
              </a:rPr>
              <a:t>Consultants are not compensated more than $81.25/$650 per day, unless the Consultant Pay Exemption Form has been approved by CDVSA</a:t>
            </a:r>
          </a:p>
        </p:txBody>
      </p:sp>
      <p:sp>
        <p:nvSpPr>
          <p:cNvPr id="3" name="Slide Number Placeholder 2">
            <a:extLst>
              <a:ext uri="{FF2B5EF4-FFF2-40B4-BE49-F238E27FC236}">
                <a16:creationId xmlns:a16="http://schemas.microsoft.com/office/drawing/2014/main" id="{3A3BB055-76D1-471A-B023-1A4EA90DB55B}"/>
              </a:ext>
            </a:extLst>
          </p:cNvPr>
          <p:cNvSpPr>
            <a:spLocks noGrp="1"/>
          </p:cNvSpPr>
          <p:nvPr>
            <p:ph type="sldNum" sz="quarter" idx="12"/>
          </p:nvPr>
        </p:nvSpPr>
        <p:spPr>
          <a:xfrm>
            <a:off x="9257872" y="6310312"/>
            <a:ext cx="2743200" cy="365125"/>
          </a:xfrm>
        </p:spPr>
        <p:txBody>
          <a:bodyPr/>
          <a:lstStyle/>
          <a:p>
            <a:fld id="{0FF54DE5-C571-48E8-A5BC-B369434E2F44}" type="slidenum">
              <a:rPr lang="en-US" sz="1600" smtClean="0"/>
              <a:t>28</a:t>
            </a:fld>
            <a:endParaRPr lang="en-US" sz="1600" dirty="0"/>
          </a:p>
        </p:txBody>
      </p:sp>
    </p:spTree>
    <p:extLst>
      <p:ext uri="{BB962C8B-B14F-4D97-AF65-F5344CB8AC3E}">
        <p14:creationId xmlns:p14="http://schemas.microsoft.com/office/powerpoint/2010/main" val="79347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DD13-EB37-47D6-87A1-5B468957BC37}"/>
              </a:ext>
            </a:extLst>
          </p:cNvPr>
          <p:cNvSpPr>
            <a:spLocks noGrp="1"/>
          </p:cNvSpPr>
          <p:nvPr>
            <p:ph type="title"/>
          </p:nvPr>
        </p:nvSpPr>
        <p:spPr>
          <a:xfrm>
            <a:off x="0" y="365125"/>
            <a:ext cx="12192000" cy="1325563"/>
          </a:xfrm>
        </p:spPr>
        <p:txBody>
          <a:bodyPr>
            <a:noAutofit/>
          </a:bodyPr>
          <a:lstStyle/>
          <a:p>
            <a:pPr algn="ctr"/>
            <a:r>
              <a:rPr lang="en-US" sz="4000" dirty="0">
                <a:solidFill>
                  <a:schemeClr val="tx1"/>
                </a:solidFill>
                <a:cs typeface="Calibri" panose="020F0502020204030204" pitchFamily="34" charset="0"/>
              </a:rPr>
              <a:t>Purchase Documents for Fiscal Accountability &amp; Match </a:t>
            </a:r>
            <a:endParaRPr lang="en-US" sz="4000" dirty="0">
              <a:cs typeface="Calibri" panose="020F0502020204030204" pitchFamily="34" charset="0"/>
            </a:endParaRPr>
          </a:p>
        </p:txBody>
      </p:sp>
      <p:sp>
        <p:nvSpPr>
          <p:cNvPr id="4" name="Text Placeholder 3">
            <a:extLst>
              <a:ext uri="{FF2B5EF4-FFF2-40B4-BE49-F238E27FC236}">
                <a16:creationId xmlns:a16="http://schemas.microsoft.com/office/drawing/2014/main" id="{6F832240-D259-4897-9485-F06E4C5C059B}"/>
              </a:ext>
            </a:extLst>
          </p:cNvPr>
          <p:cNvSpPr>
            <a:spLocks noGrp="1"/>
          </p:cNvSpPr>
          <p:nvPr>
            <p:ph type="body" idx="1"/>
          </p:nvPr>
        </p:nvSpPr>
        <p:spPr>
          <a:xfrm>
            <a:off x="856470" y="1432323"/>
            <a:ext cx="5025216" cy="823912"/>
          </a:xfrm>
        </p:spPr>
        <p:txBody>
          <a:bodyPr>
            <a:normAutofit fontScale="92500"/>
          </a:bodyPr>
          <a:lstStyle/>
          <a:p>
            <a:r>
              <a:rPr lang="en-US" sz="3200" b="1" dirty="0">
                <a:latin typeface="+mj-lt"/>
                <a:cs typeface="Calibri" panose="020F0502020204030204" pitchFamily="34" charset="0"/>
              </a:rPr>
              <a:t>SUPPLIES </a:t>
            </a:r>
            <a:r>
              <a:rPr lang="en-US" sz="3200" b="1" dirty="0"/>
              <a:t>&amp; COMMODITIES</a:t>
            </a:r>
          </a:p>
        </p:txBody>
      </p:sp>
      <p:sp>
        <p:nvSpPr>
          <p:cNvPr id="5" name="Content Placeholder 4">
            <a:extLst>
              <a:ext uri="{FF2B5EF4-FFF2-40B4-BE49-F238E27FC236}">
                <a16:creationId xmlns:a16="http://schemas.microsoft.com/office/drawing/2014/main" id="{8FC19975-C3F7-41C3-BC7B-D24FCA9D5EA0}"/>
              </a:ext>
            </a:extLst>
          </p:cNvPr>
          <p:cNvSpPr>
            <a:spLocks noGrp="1"/>
          </p:cNvSpPr>
          <p:nvPr>
            <p:ph sz="half" idx="2"/>
          </p:nvPr>
        </p:nvSpPr>
        <p:spPr>
          <a:xfrm>
            <a:off x="673102" y="2042160"/>
            <a:ext cx="5208584" cy="2917984"/>
          </a:xfrm>
        </p:spPr>
        <p:txBody>
          <a:bodyPr anchor="ctr">
            <a:normAutofit/>
          </a:bodyPr>
          <a:lstStyle/>
          <a:p>
            <a:pPr marL="685800" indent="-457200">
              <a:spcAft>
                <a:spcPts val="1200"/>
              </a:spcAft>
            </a:pPr>
            <a:r>
              <a:rPr lang="en-US" sz="2000" dirty="0">
                <a:solidFill>
                  <a:schemeClr val="tx1"/>
                </a:solidFill>
                <a:cs typeface="Calibri" panose="020F0502020204030204" pitchFamily="34" charset="0"/>
              </a:rPr>
              <a:t>Purchase orders </a:t>
            </a:r>
          </a:p>
          <a:p>
            <a:pPr marL="685800" indent="-457200">
              <a:spcAft>
                <a:spcPts val="1200"/>
              </a:spcAft>
            </a:pPr>
            <a:r>
              <a:rPr lang="en-US" sz="2000" dirty="0">
                <a:solidFill>
                  <a:schemeClr val="tx1"/>
                </a:solidFill>
                <a:cs typeface="Calibri" panose="020F0502020204030204" pitchFamily="34" charset="0"/>
              </a:rPr>
              <a:t>Paid receipts and invoices </a:t>
            </a:r>
          </a:p>
          <a:p>
            <a:pPr marL="685800" indent="-457200">
              <a:spcAft>
                <a:spcPts val="1200"/>
              </a:spcAft>
            </a:pPr>
            <a:r>
              <a:rPr lang="en-US" sz="2000" dirty="0">
                <a:solidFill>
                  <a:schemeClr val="tx1"/>
                </a:solidFill>
                <a:cs typeface="Calibri" panose="020F0502020204030204" pitchFamily="34" charset="0"/>
              </a:rPr>
              <a:t>Donated Supplies, i.e., in-kind donations </a:t>
            </a:r>
          </a:p>
          <a:p>
            <a:pPr marL="685800" indent="-457200">
              <a:spcAft>
                <a:spcPts val="1200"/>
              </a:spcAft>
            </a:pPr>
            <a:r>
              <a:rPr lang="en-US" sz="2000" dirty="0">
                <a:solidFill>
                  <a:schemeClr val="tx1"/>
                </a:solidFill>
                <a:cs typeface="Calibri" panose="020F0502020204030204" pitchFamily="34" charset="0"/>
              </a:rPr>
              <a:t>Connection to Budget Narrative</a:t>
            </a:r>
          </a:p>
        </p:txBody>
      </p:sp>
      <p:sp>
        <p:nvSpPr>
          <p:cNvPr id="7" name="Content Placeholder 6">
            <a:extLst>
              <a:ext uri="{FF2B5EF4-FFF2-40B4-BE49-F238E27FC236}">
                <a16:creationId xmlns:a16="http://schemas.microsoft.com/office/drawing/2014/main" id="{6A6E9E70-BE8C-4993-8108-D5034BB1A7F0}"/>
              </a:ext>
            </a:extLst>
          </p:cNvPr>
          <p:cNvSpPr>
            <a:spLocks noGrp="1"/>
          </p:cNvSpPr>
          <p:nvPr>
            <p:ph sz="quarter" idx="4"/>
          </p:nvPr>
        </p:nvSpPr>
        <p:spPr>
          <a:xfrm>
            <a:off x="6543356" y="2521345"/>
            <a:ext cx="5035548" cy="2760664"/>
          </a:xfrm>
        </p:spPr>
        <p:txBody>
          <a:bodyPr>
            <a:normAutofit/>
          </a:bodyPr>
          <a:lstStyle/>
          <a:p>
            <a:pPr>
              <a:spcAft>
                <a:spcPts val="1200"/>
              </a:spcAft>
            </a:pPr>
            <a:r>
              <a:rPr lang="en-US" sz="2000" dirty="0">
                <a:solidFill>
                  <a:schemeClr val="tx1"/>
                </a:solidFill>
                <a:latin typeface="Calibri" panose="020F0502020204030204" pitchFamily="34" charset="0"/>
                <a:cs typeface="Calibri" panose="020F0502020204030204" pitchFamily="34" charset="0"/>
              </a:rPr>
              <a:t>Have established procurement process and adhere to agencies policies and procedures </a:t>
            </a:r>
            <a:endParaRPr lang="en-US" sz="2000" dirty="0">
              <a:solidFill>
                <a:schemeClr val="tx1"/>
              </a:solidFill>
              <a:cs typeface="Calibri" panose="020F0502020204030204" pitchFamily="34" charset="0"/>
            </a:endParaRPr>
          </a:p>
          <a:p>
            <a:pPr>
              <a:spcAft>
                <a:spcPts val="1200"/>
              </a:spcAft>
            </a:pPr>
            <a:r>
              <a:rPr lang="en-US" sz="2000" dirty="0">
                <a:solidFill>
                  <a:schemeClr val="tx1"/>
                </a:solidFill>
                <a:cs typeface="Calibri" panose="020F0502020204030204" pitchFamily="34" charset="0"/>
              </a:rPr>
              <a:t>Purchase orders </a:t>
            </a:r>
          </a:p>
          <a:p>
            <a:pPr>
              <a:spcAft>
                <a:spcPts val="1200"/>
              </a:spcAft>
            </a:pPr>
            <a:r>
              <a:rPr lang="en-US" sz="2000" dirty="0">
                <a:solidFill>
                  <a:schemeClr val="tx1"/>
                </a:solidFill>
                <a:cs typeface="Calibri" panose="020F0502020204030204" pitchFamily="34" charset="0"/>
              </a:rPr>
              <a:t>Paid invoices and receipts </a:t>
            </a:r>
          </a:p>
          <a:p>
            <a:pPr>
              <a:spcAft>
                <a:spcPts val="1200"/>
              </a:spcAft>
            </a:pPr>
            <a:r>
              <a:rPr lang="en-US" sz="2000" dirty="0">
                <a:solidFill>
                  <a:schemeClr val="tx1"/>
                </a:solidFill>
                <a:cs typeface="Calibri" panose="020F0502020204030204" pitchFamily="34" charset="0"/>
              </a:rPr>
              <a:t>Have ledger keeping track of depreciation for 3 years after </a:t>
            </a:r>
          </a:p>
        </p:txBody>
      </p:sp>
      <p:sp>
        <p:nvSpPr>
          <p:cNvPr id="8" name="Text Placeholder 3">
            <a:extLst>
              <a:ext uri="{FF2B5EF4-FFF2-40B4-BE49-F238E27FC236}">
                <a16:creationId xmlns:a16="http://schemas.microsoft.com/office/drawing/2014/main" id="{C8E4E301-8710-434B-A335-277559D29295}"/>
              </a:ext>
            </a:extLst>
          </p:cNvPr>
          <p:cNvSpPr txBox="1">
            <a:spLocks/>
          </p:cNvSpPr>
          <p:nvPr/>
        </p:nvSpPr>
        <p:spPr>
          <a:xfrm>
            <a:off x="6293977" y="1427958"/>
            <a:ext cx="502521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200" b="1" dirty="0">
                <a:latin typeface="+mj-lt"/>
              </a:rPr>
              <a:t>Equipment</a:t>
            </a:r>
            <a:r>
              <a:rPr lang="en-US" dirty="0"/>
              <a:t>	</a:t>
            </a:r>
          </a:p>
        </p:txBody>
      </p:sp>
      <p:sp>
        <p:nvSpPr>
          <p:cNvPr id="3" name="Slide Number Placeholder 2">
            <a:extLst>
              <a:ext uri="{FF2B5EF4-FFF2-40B4-BE49-F238E27FC236}">
                <a16:creationId xmlns:a16="http://schemas.microsoft.com/office/drawing/2014/main" id="{0753FB68-65B6-4CF3-9987-6F8766B44EDF}"/>
              </a:ext>
            </a:extLst>
          </p:cNvPr>
          <p:cNvSpPr>
            <a:spLocks noGrp="1"/>
          </p:cNvSpPr>
          <p:nvPr>
            <p:ph type="sldNum" sz="quarter" idx="12"/>
          </p:nvPr>
        </p:nvSpPr>
        <p:spPr>
          <a:xfrm>
            <a:off x="9278421" y="6310312"/>
            <a:ext cx="2743200" cy="365125"/>
          </a:xfrm>
        </p:spPr>
        <p:txBody>
          <a:bodyPr/>
          <a:lstStyle/>
          <a:p>
            <a:fld id="{0FF54DE5-C571-48E8-A5BC-B369434E2F44}" type="slidenum">
              <a:rPr lang="en-US" sz="1600" smtClean="0"/>
              <a:t>29</a:t>
            </a:fld>
            <a:endParaRPr lang="en-US" sz="1600" dirty="0"/>
          </a:p>
        </p:txBody>
      </p:sp>
    </p:spTree>
    <p:extLst>
      <p:ext uri="{BB962C8B-B14F-4D97-AF65-F5344CB8AC3E}">
        <p14:creationId xmlns:p14="http://schemas.microsoft.com/office/powerpoint/2010/main" val="20665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CF9FE4-F03B-4970-9B4F-BFD5DEC68C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7545" y="1655180"/>
            <a:ext cx="6756909" cy="5202820"/>
          </a:xfrm>
        </p:spPr>
      </p:pic>
      <p:sp>
        <p:nvSpPr>
          <p:cNvPr id="4" name="Title 5">
            <a:extLst>
              <a:ext uri="{FF2B5EF4-FFF2-40B4-BE49-F238E27FC236}">
                <a16:creationId xmlns:a16="http://schemas.microsoft.com/office/drawing/2014/main" id="{34C2C8B0-7685-423D-97F9-1408F3CED5CD}"/>
              </a:ext>
            </a:extLst>
          </p:cNvPr>
          <p:cNvSpPr txBox="1">
            <a:spLocks/>
          </p:cNvSpPr>
          <p:nvPr/>
        </p:nvSpPr>
        <p:spPr>
          <a:xfrm>
            <a:off x="0" y="429066"/>
            <a:ext cx="12192000" cy="1307137"/>
          </a:xfrm>
          <a:prstGeom prst="rect">
            <a:avLst/>
          </a:prstGeom>
          <a:solidFill>
            <a:schemeClr val="tx1"/>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4400" b="1" dirty="0">
                <a:solidFill>
                  <a:schemeClr val="accent2">
                    <a:lumMod val="50000"/>
                  </a:schemeClr>
                </a:solidFill>
              </a:rPr>
              <a:t>    THE PURPOSE OF MONITORING</a:t>
            </a:r>
          </a:p>
        </p:txBody>
      </p:sp>
      <p:sp>
        <p:nvSpPr>
          <p:cNvPr id="2" name="Slide Number Placeholder 1">
            <a:extLst>
              <a:ext uri="{FF2B5EF4-FFF2-40B4-BE49-F238E27FC236}">
                <a16:creationId xmlns:a16="http://schemas.microsoft.com/office/drawing/2014/main" id="{57D1C873-74FB-4716-93D4-4A5A86934349}"/>
              </a:ext>
            </a:extLst>
          </p:cNvPr>
          <p:cNvSpPr>
            <a:spLocks noGrp="1"/>
          </p:cNvSpPr>
          <p:nvPr>
            <p:ph type="sldNum" sz="quarter" idx="12"/>
          </p:nvPr>
        </p:nvSpPr>
        <p:spPr>
          <a:xfrm>
            <a:off x="9298968" y="6346076"/>
            <a:ext cx="2743200" cy="365125"/>
          </a:xfrm>
        </p:spPr>
        <p:txBody>
          <a:bodyPr/>
          <a:lstStyle/>
          <a:p>
            <a:fld id="{0FF54DE5-C571-48E8-A5BC-B369434E2F44}" type="slidenum">
              <a:rPr lang="en-US" sz="1600" smtClean="0">
                <a:solidFill>
                  <a:schemeClr val="tx1"/>
                </a:solidFill>
              </a:rPr>
              <a:t>3</a:t>
            </a:fld>
            <a:endParaRPr lang="en-US" sz="1600" dirty="0">
              <a:solidFill>
                <a:schemeClr val="tx1"/>
              </a:solidFill>
            </a:endParaRP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91422B-FEFF-4F20-A051-3F11788F9D77}"/>
              </a:ext>
            </a:extLst>
          </p:cNvPr>
          <p:cNvSpPr txBox="1">
            <a:spLocks/>
          </p:cNvSpPr>
          <p:nvPr/>
        </p:nvSpPr>
        <p:spPr>
          <a:xfrm>
            <a:off x="0" y="469297"/>
            <a:ext cx="12192000" cy="977538"/>
          </a:xfrm>
          <a:prstGeom prst="rect">
            <a:avLst/>
          </a:prstGeom>
          <a:solidFill>
            <a:schemeClr val="tx1"/>
          </a:solidFill>
        </p:spPr>
        <p:txBody>
          <a:bodyPr anchor="ct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830CC">
                    <a:lumMod val="50000"/>
                  </a:srgbClr>
                </a:solidFill>
                <a:effectLst/>
                <a:uLnTx/>
                <a:uFillTx/>
                <a:latin typeface="Corbel" panose="020B0503020204020204"/>
                <a:ea typeface="+mj-ea"/>
                <a:cs typeface="+mj-cs"/>
              </a:rPr>
              <a:t>FDR Process Timeline - Process</a:t>
            </a:r>
          </a:p>
        </p:txBody>
      </p:sp>
      <p:graphicFrame>
        <p:nvGraphicFramePr>
          <p:cNvPr id="2" name="Content Placeholder 1">
            <a:extLst>
              <a:ext uri="{FF2B5EF4-FFF2-40B4-BE49-F238E27FC236}">
                <a16:creationId xmlns:a16="http://schemas.microsoft.com/office/drawing/2014/main" id="{2A60E25A-AAE6-4BBD-8927-9BC0E5FC1548}"/>
              </a:ext>
            </a:extLst>
          </p:cNvPr>
          <p:cNvGraphicFramePr>
            <a:graphicFrameLocks noGrp="1"/>
          </p:cNvGraphicFramePr>
          <p:nvPr>
            <p:ph idx="1"/>
            <p:extLst>
              <p:ext uri="{D42A27DB-BD31-4B8C-83A1-F6EECF244321}">
                <p14:modId xmlns:p14="http://schemas.microsoft.com/office/powerpoint/2010/main" val="1689908416"/>
              </p:ext>
            </p:extLst>
          </p:nvPr>
        </p:nvGraphicFramePr>
        <p:xfrm>
          <a:off x="129282" y="1729771"/>
          <a:ext cx="7987584" cy="4307774"/>
        </p:xfrm>
        <a:graphic>
          <a:graphicData uri="http://schemas.openxmlformats.org/drawingml/2006/table">
            <a:tbl>
              <a:tblPr firstRow="1" bandRow="1">
                <a:noFill/>
                <a:tableStyleId>{073A0DAA-6AF3-43AB-8588-CEC1D06C72B9}</a:tableStyleId>
              </a:tblPr>
              <a:tblGrid>
                <a:gridCol w="7987584">
                  <a:extLst>
                    <a:ext uri="{9D8B030D-6E8A-4147-A177-3AD203B41FA5}">
                      <a16:colId xmlns:a16="http://schemas.microsoft.com/office/drawing/2014/main" val="979788591"/>
                    </a:ext>
                  </a:extLst>
                </a:gridCol>
              </a:tblGrid>
              <a:tr h="659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mn-lt"/>
                          <a:cs typeface="Calibri" panose="020F0502020204030204" pitchFamily="34" charset="0"/>
                        </a:rPr>
                        <a:t>5 Business Days After Ledger Received: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093428"/>
                  </a:ext>
                </a:extLst>
              </a:tr>
              <a:tr h="3648619">
                <a:tc>
                  <a:txBody>
                    <a:bodyPr/>
                    <a:lstStyle/>
                    <a:p>
                      <a:pPr>
                        <a:spcAft>
                          <a:spcPts val="1200"/>
                        </a:spcAft>
                      </a:pPr>
                      <a:r>
                        <a:rPr lang="en-US" sz="2800" dirty="0">
                          <a:solidFill>
                            <a:schemeClr val="tx1"/>
                          </a:solidFill>
                        </a:rPr>
                        <a:t>Subgrantee receives email with: </a:t>
                      </a:r>
                    </a:p>
                    <a:p>
                      <a:pPr marL="457200" indent="-457200">
                        <a:spcAft>
                          <a:spcPts val="1200"/>
                        </a:spcAft>
                        <a:buFont typeface="Arial" panose="020B0604020202020204" pitchFamily="34" charset="0"/>
                        <a:buChar char="•"/>
                      </a:pPr>
                      <a:r>
                        <a:rPr lang="en-US" sz="2800" dirty="0">
                          <a:solidFill>
                            <a:schemeClr val="tx1"/>
                          </a:solidFill>
                        </a:rPr>
                        <a:t>Ledger returned with highlighted line items for expense documentation</a:t>
                      </a:r>
                    </a:p>
                    <a:p>
                      <a:pPr marL="457200" indent="-457200">
                        <a:spcAft>
                          <a:spcPts val="1200"/>
                        </a:spcAft>
                        <a:buFont typeface="Arial" panose="020B0604020202020204" pitchFamily="34" charset="0"/>
                        <a:buChar char="•"/>
                      </a:pPr>
                      <a:r>
                        <a:rPr lang="en-US" sz="2800" dirty="0">
                          <a:solidFill>
                            <a:schemeClr val="tx1"/>
                          </a:solidFill>
                        </a:rPr>
                        <a:t>FDR checklist of documentation to submit</a:t>
                      </a:r>
                    </a:p>
                    <a:p>
                      <a:pPr marL="0" indent="0">
                        <a:spcAft>
                          <a:spcPts val="0"/>
                        </a:spcAft>
                        <a:buFont typeface="Arial" panose="020B0604020202020204" pitchFamily="34" charset="0"/>
                        <a:buNone/>
                      </a:pPr>
                      <a:endParaRPr lang="en-US" sz="2000" dirty="0">
                        <a:solidFill>
                          <a:schemeClr val="tx1"/>
                        </a:solidFill>
                      </a:endParaRPr>
                    </a:p>
                    <a:p>
                      <a:pPr marL="0" indent="0">
                        <a:spcAft>
                          <a:spcPts val="1200"/>
                        </a:spcAft>
                        <a:buFont typeface="Arial" panose="020B0604020202020204" pitchFamily="34" charset="0"/>
                        <a:buNone/>
                      </a:pPr>
                      <a:r>
                        <a:rPr lang="en-US" sz="2800" dirty="0">
                          <a:solidFill>
                            <a:schemeClr val="tx1"/>
                          </a:solidFill>
                        </a:rPr>
                        <a:t>Subgrantees have </a:t>
                      </a:r>
                      <a:r>
                        <a:rPr lang="en-US" sz="2800" b="1" u="sng" dirty="0">
                          <a:solidFill>
                            <a:schemeClr val="tx1"/>
                          </a:solidFill>
                        </a:rPr>
                        <a:t>one month </a:t>
                      </a:r>
                      <a:r>
                        <a:rPr lang="en-US" sz="2800" dirty="0">
                          <a:solidFill>
                            <a:schemeClr val="tx1"/>
                          </a:solidFill>
                        </a:rPr>
                        <a:t>to submit documents</a:t>
                      </a:r>
                    </a:p>
                    <a:p>
                      <a:pPr marL="0" indent="0">
                        <a:spcAft>
                          <a:spcPts val="1200"/>
                        </a:spcAft>
                        <a:buFont typeface="Arial" panose="020B0604020202020204" pitchFamily="34" charset="0"/>
                        <a:buNone/>
                      </a:pPr>
                      <a:endParaRPr lang="en-US" sz="280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289589"/>
                  </a:ext>
                </a:extLst>
              </a:tr>
            </a:tbl>
          </a:graphicData>
        </a:graphic>
      </p:graphicFrame>
      <p:pic>
        <p:nvPicPr>
          <p:cNvPr id="3" name="Picture 2">
            <a:extLst>
              <a:ext uri="{FF2B5EF4-FFF2-40B4-BE49-F238E27FC236}">
                <a16:creationId xmlns:a16="http://schemas.microsoft.com/office/drawing/2014/main" id="{B5708756-9329-4A01-A733-137D212949C3}"/>
              </a:ext>
            </a:extLst>
          </p:cNvPr>
          <p:cNvPicPr>
            <a:picLocks noChangeAspect="1"/>
          </p:cNvPicPr>
          <p:nvPr/>
        </p:nvPicPr>
        <p:blipFill>
          <a:blip r:embed="rId3"/>
          <a:stretch>
            <a:fillRect/>
          </a:stretch>
        </p:blipFill>
        <p:spPr>
          <a:xfrm>
            <a:off x="8041581" y="2772583"/>
            <a:ext cx="3893567" cy="2538453"/>
          </a:xfrm>
          <a:prstGeom prst="rect">
            <a:avLst/>
          </a:prstGeom>
        </p:spPr>
      </p:pic>
      <p:sp>
        <p:nvSpPr>
          <p:cNvPr id="4" name="Slide Number Placeholder 3">
            <a:extLst>
              <a:ext uri="{FF2B5EF4-FFF2-40B4-BE49-F238E27FC236}">
                <a16:creationId xmlns:a16="http://schemas.microsoft.com/office/drawing/2014/main" id="{0E2C3276-42F5-4215-8F79-CA7666540B17}"/>
              </a:ext>
            </a:extLst>
          </p:cNvPr>
          <p:cNvSpPr>
            <a:spLocks noGrp="1"/>
          </p:cNvSpPr>
          <p:nvPr>
            <p:ph type="sldNum" sz="quarter" idx="12"/>
          </p:nvPr>
        </p:nvSpPr>
        <p:spPr>
          <a:xfrm>
            <a:off x="9319517" y="6361495"/>
            <a:ext cx="2743200" cy="365125"/>
          </a:xfrm>
        </p:spPr>
        <p:txBody>
          <a:bodyPr/>
          <a:lstStyle/>
          <a:p>
            <a:fld id="{0FF54DE5-C571-48E8-A5BC-B369434E2F44}" type="slidenum">
              <a:rPr lang="en-US" sz="1600" smtClean="0"/>
              <a:t>30</a:t>
            </a:fld>
            <a:endParaRPr lang="en-US" sz="1600" dirty="0"/>
          </a:p>
        </p:txBody>
      </p:sp>
      <p:sp>
        <p:nvSpPr>
          <p:cNvPr id="5" name="Text Placeholder 5">
            <a:extLst>
              <a:ext uri="{FF2B5EF4-FFF2-40B4-BE49-F238E27FC236}">
                <a16:creationId xmlns:a16="http://schemas.microsoft.com/office/drawing/2014/main" id="{DFB2F51B-EDBC-7ACE-760A-936E369A4278}"/>
              </a:ext>
            </a:extLst>
          </p:cNvPr>
          <p:cNvSpPr txBox="1">
            <a:spLocks/>
          </p:cNvSpPr>
          <p:nvPr/>
        </p:nvSpPr>
        <p:spPr>
          <a:xfrm>
            <a:off x="1458814" y="5892865"/>
            <a:ext cx="9274371" cy="6511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mj-lt"/>
                <a:cs typeface="Calibri" panose="020F0502020204030204" pitchFamily="34" charset="0"/>
              </a:rPr>
              <a:t>Once received, CDVSA has one month to review</a:t>
            </a:r>
          </a:p>
        </p:txBody>
      </p:sp>
    </p:spTree>
    <p:extLst>
      <p:ext uri="{BB962C8B-B14F-4D97-AF65-F5344CB8AC3E}">
        <p14:creationId xmlns:p14="http://schemas.microsoft.com/office/powerpoint/2010/main" val="1241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91422B-FEFF-4F20-A051-3F11788F9D77}"/>
              </a:ext>
            </a:extLst>
          </p:cNvPr>
          <p:cNvSpPr txBox="1">
            <a:spLocks/>
          </p:cNvSpPr>
          <p:nvPr/>
        </p:nvSpPr>
        <p:spPr>
          <a:xfrm>
            <a:off x="0" y="469298"/>
            <a:ext cx="12192000" cy="754484"/>
          </a:xfrm>
          <a:prstGeom prst="rect">
            <a:avLst/>
          </a:prstGeom>
          <a:solidFill>
            <a:schemeClr val="tx1"/>
          </a:solidFill>
        </p:spPr>
        <p:txBody>
          <a:bodyPr anchor="ct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830CC">
                    <a:lumMod val="50000"/>
                  </a:srgbClr>
                </a:solidFill>
                <a:effectLst/>
                <a:uLnTx/>
                <a:uFillTx/>
                <a:latin typeface="Corbel" panose="020B0503020204020204"/>
                <a:ea typeface="+mj-ea"/>
                <a:cs typeface="+mj-cs"/>
              </a:rPr>
              <a:t>FDR Process Timeline - Complete</a:t>
            </a:r>
          </a:p>
        </p:txBody>
      </p:sp>
      <p:pic>
        <p:nvPicPr>
          <p:cNvPr id="3" name="Picture 2">
            <a:extLst>
              <a:ext uri="{FF2B5EF4-FFF2-40B4-BE49-F238E27FC236}">
                <a16:creationId xmlns:a16="http://schemas.microsoft.com/office/drawing/2014/main" id="{A5CF121D-6BD7-49EB-B44F-02F2F6B53512}"/>
              </a:ext>
            </a:extLst>
          </p:cNvPr>
          <p:cNvPicPr>
            <a:picLocks noChangeAspect="1"/>
          </p:cNvPicPr>
          <p:nvPr/>
        </p:nvPicPr>
        <p:blipFill>
          <a:blip r:embed="rId3"/>
          <a:stretch>
            <a:fillRect/>
          </a:stretch>
        </p:blipFill>
        <p:spPr>
          <a:xfrm>
            <a:off x="7302673" y="4851050"/>
            <a:ext cx="4119495" cy="1521617"/>
          </a:xfrm>
          <a:prstGeom prst="rect">
            <a:avLst/>
          </a:prstGeom>
        </p:spPr>
      </p:pic>
      <p:sp>
        <p:nvSpPr>
          <p:cNvPr id="4" name="Slide Number Placeholder 3">
            <a:extLst>
              <a:ext uri="{FF2B5EF4-FFF2-40B4-BE49-F238E27FC236}">
                <a16:creationId xmlns:a16="http://schemas.microsoft.com/office/drawing/2014/main" id="{F226CAE9-6A85-4F66-9EF3-3E5EEE7224A8}"/>
              </a:ext>
            </a:extLst>
          </p:cNvPr>
          <p:cNvSpPr>
            <a:spLocks noGrp="1"/>
          </p:cNvSpPr>
          <p:nvPr>
            <p:ph type="sldNum" sz="quarter" idx="12"/>
          </p:nvPr>
        </p:nvSpPr>
        <p:spPr>
          <a:xfrm>
            <a:off x="9247597" y="6321611"/>
            <a:ext cx="2743200" cy="365125"/>
          </a:xfrm>
        </p:spPr>
        <p:txBody>
          <a:bodyPr/>
          <a:lstStyle/>
          <a:p>
            <a:fld id="{0FF54DE5-C571-48E8-A5BC-B369434E2F44}" type="slidenum">
              <a:rPr lang="en-US" sz="1600" smtClean="0"/>
              <a:t>31</a:t>
            </a:fld>
            <a:endParaRPr lang="en-US" sz="1600" dirty="0"/>
          </a:p>
        </p:txBody>
      </p:sp>
      <p:sp>
        <p:nvSpPr>
          <p:cNvPr id="5" name="Content Placeholder 4">
            <a:extLst>
              <a:ext uri="{FF2B5EF4-FFF2-40B4-BE49-F238E27FC236}">
                <a16:creationId xmlns:a16="http://schemas.microsoft.com/office/drawing/2014/main" id="{9B6F9A60-44AE-5DC9-C082-F2B6A8BC57A6}"/>
              </a:ext>
            </a:extLst>
          </p:cNvPr>
          <p:cNvSpPr txBox="1">
            <a:spLocks/>
          </p:cNvSpPr>
          <p:nvPr/>
        </p:nvSpPr>
        <p:spPr>
          <a:xfrm>
            <a:off x="0" y="1463039"/>
            <a:ext cx="6332481" cy="43249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Aft>
                <a:spcPts val="1200"/>
              </a:spcAft>
              <a:buNone/>
            </a:pPr>
            <a:r>
              <a:rPr lang="en-US" u="sng" dirty="0">
                <a:solidFill>
                  <a:schemeClr val="tx1"/>
                </a:solidFill>
                <a:cs typeface="Calibri" panose="020F0502020204030204" pitchFamily="34" charset="0"/>
              </a:rPr>
              <a:t>If Items for Corrective Action are found:</a:t>
            </a:r>
          </a:p>
          <a:p>
            <a:pPr marL="571500" indent="-342900">
              <a:spcAft>
                <a:spcPts val="1200"/>
              </a:spcAft>
            </a:pPr>
            <a:r>
              <a:rPr lang="en-US" sz="2400" dirty="0">
                <a:solidFill>
                  <a:schemeClr val="tx1"/>
                </a:solidFill>
                <a:cs typeface="Calibri" panose="020F0502020204030204" pitchFamily="34" charset="0"/>
              </a:rPr>
              <a:t>CDVSA staff will contact subgrantee for Exit Interview to discuss</a:t>
            </a:r>
          </a:p>
          <a:p>
            <a:pPr marL="571500" indent="-342900">
              <a:spcAft>
                <a:spcPts val="1200"/>
              </a:spcAft>
            </a:pPr>
            <a:r>
              <a:rPr lang="en-US" sz="2400" dirty="0">
                <a:solidFill>
                  <a:schemeClr val="tx1"/>
                </a:solidFill>
                <a:cs typeface="Calibri" panose="020F0502020204030204" pitchFamily="34" charset="0"/>
              </a:rPr>
              <a:t>Subgrantee will receive Post-FDR letter noting the corrective action items needed and the deadline for receiving those items</a:t>
            </a:r>
          </a:p>
          <a:p>
            <a:pPr marL="571500" indent="-342900">
              <a:spcAft>
                <a:spcPts val="1200"/>
              </a:spcAft>
            </a:pPr>
            <a:r>
              <a:rPr lang="en-US" sz="2400" dirty="0">
                <a:solidFill>
                  <a:schemeClr val="tx1"/>
                </a:solidFill>
                <a:cs typeface="Calibri" panose="020F0502020204030204" pitchFamily="34" charset="0"/>
              </a:rPr>
              <a:t>CDVSA reviews items, and if in full compliance, sends FDR Closeout Letter</a:t>
            </a:r>
          </a:p>
        </p:txBody>
      </p:sp>
      <p:sp>
        <p:nvSpPr>
          <p:cNvPr id="6" name="Content Placeholder 4">
            <a:extLst>
              <a:ext uri="{FF2B5EF4-FFF2-40B4-BE49-F238E27FC236}">
                <a16:creationId xmlns:a16="http://schemas.microsoft.com/office/drawing/2014/main" id="{A65B0E60-52D9-744F-93E2-B6FB05EC4FF6}"/>
              </a:ext>
            </a:extLst>
          </p:cNvPr>
          <p:cNvSpPr txBox="1">
            <a:spLocks/>
          </p:cNvSpPr>
          <p:nvPr/>
        </p:nvSpPr>
        <p:spPr>
          <a:xfrm>
            <a:off x="6908619" y="1020316"/>
            <a:ext cx="5082178" cy="43249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Aft>
                <a:spcPts val="1200"/>
              </a:spcAft>
              <a:buNone/>
            </a:pPr>
            <a:r>
              <a:rPr lang="en-US" u="sng" dirty="0">
                <a:solidFill>
                  <a:schemeClr val="tx1"/>
                </a:solidFill>
                <a:cs typeface="Calibri" panose="020F0502020204030204" pitchFamily="34" charset="0"/>
              </a:rPr>
              <a:t>If in Full Compliance: </a:t>
            </a:r>
          </a:p>
          <a:p>
            <a:pPr marL="571500" indent="-342900">
              <a:spcAft>
                <a:spcPts val="1200"/>
              </a:spcAft>
            </a:pPr>
            <a:r>
              <a:rPr lang="en-US" sz="2400" dirty="0">
                <a:solidFill>
                  <a:schemeClr val="tx1"/>
                </a:solidFill>
                <a:cs typeface="Calibri" panose="020F0502020204030204" pitchFamily="34" charset="0"/>
              </a:rPr>
              <a:t>CDVSA will send out FDR Closeout Letter</a:t>
            </a:r>
          </a:p>
          <a:p>
            <a:pPr marL="571500" indent="-342900">
              <a:spcAft>
                <a:spcPts val="1200"/>
              </a:spcAft>
            </a:pPr>
            <a:r>
              <a:rPr lang="en-US" sz="2400" dirty="0">
                <a:solidFill>
                  <a:schemeClr val="tx1"/>
                </a:solidFill>
                <a:cs typeface="Calibri" panose="020F0502020204030204" pitchFamily="34" charset="0"/>
              </a:rPr>
              <a:t>No Exit Interview will be scheduled, but subgrantee can request one</a:t>
            </a:r>
          </a:p>
        </p:txBody>
      </p:sp>
    </p:spTree>
    <p:extLst>
      <p:ext uri="{BB962C8B-B14F-4D97-AF65-F5344CB8AC3E}">
        <p14:creationId xmlns:p14="http://schemas.microsoft.com/office/powerpoint/2010/main" val="24621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Question mark on green pastel background">
            <a:extLst>
              <a:ext uri="{FF2B5EF4-FFF2-40B4-BE49-F238E27FC236}">
                <a16:creationId xmlns:a16="http://schemas.microsoft.com/office/drawing/2014/main" id="{D732B19C-E1A2-71DA-96C2-B21B0247EE81}"/>
              </a:ext>
            </a:extLst>
          </p:cNvPr>
          <p:cNvPicPr>
            <a:picLocks noChangeAspect="1"/>
          </p:cNvPicPr>
          <p:nvPr/>
        </p:nvPicPr>
        <p:blipFill>
          <a:blip r:embed="rId4">
            <a:extLst>
              <a:ext uri="{28A0092B-C50C-407E-A947-70E740481C1C}">
                <a14:useLocalDpi xmlns:a14="http://schemas.microsoft.com/office/drawing/2010/main" val="0"/>
              </a:ext>
            </a:extLst>
          </a:blip>
          <a:srcRect l="33333"/>
          <a:stretch/>
        </p:blipFill>
        <p:spPr>
          <a:xfrm>
            <a:off x="6096000" y="10"/>
            <a:ext cx="6096000" cy="6857990"/>
          </a:xfrm>
          <a:prstGeom prst="rect">
            <a:avLst/>
          </a:prstGeom>
        </p:spPr>
      </p:pic>
      <p:sp useBgFill="1">
        <p:nvSpPr>
          <p:cNvPr id="12" name="Rectangle 11">
            <a:extLst>
              <a:ext uri="{FF2B5EF4-FFF2-40B4-BE49-F238E27FC236}">
                <a16:creationId xmlns:a16="http://schemas.microsoft.com/office/drawing/2014/main" id="{A617206B-0857-476C-BCB9-00448DF2C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670E2-FF89-468C-92ED-A2C2CD4CEADE}"/>
              </a:ext>
            </a:extLst>
          </p:cNvPr>
          <p:cNvSpPr txBox="1">
            <a:spLocks/>
          </p:cNvSpPr>
          <p:nvPr/>
        </p:nvSpPr>
        <p:spPr>
          <a:xfrm>
            <a:off x="838201" y="365125"/>
            <a:ext cx="48546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Aft>
                <a:spcPts val="600"/>
              </a:spcAft>
            </a:pPr>
            <a:r>
              <a:rPr lang="en-US" sz="4200" dirty="0"/>
              <a:t>Programmatic TA Ideas &amp; Questions</a:t>
            </a:r>
          </a:p>
        </p:txBody>
      </p:sp>
      <p:sp>
        <p:nvSpPr>
          <p:cNvPr id="5" name="Content Placeholder 4">
            <a:extLst>
              <a:ext uri="{FF2B5EF4-FFF2-40B4-BE49-F238E27FC236}">
                <a16:creationId xmlns:a16="http://schemas.microsoft.com/office/drawing/2014/main" id="{558E77BE-8FC0-7FCE-F256-61B33C55478E}"/>
              </a:ext>
            </a:extLst>
          </p:cNvPr>
          <p:cNvSpPr txBox="1">
            <a:spLocks/>
          </p:cNvSpPr>
          <p:nvPr/>
        </p:nvSpPr>
        <p:spPr>
          <a:xfrm>
            <a:off x="609637" y="1915319"/>
            <a:ext cx="45728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u="sng" dirty="0"/>
              <a:t>Ideas for TA:</a:t>
            </a:r>
          </a:p>
          <a:p>
            <a:pPr marL="571500">
              <a:spcAft>
                <a:spcPts val="1200"/>
              </a:spcAft>
            </a:pPr>
            <a:r>
              <a:rPr lang="en-US" dirty="0"/>
              <a:t>Grant Allowability</a:t>
            </a:r>
          </a:p>
          <a:p>
            <a:pPr marL="571500">
              <a:spcAft>
                <a:spcPts val="1200"/>
              </a:spcAft>
            </a:pPr>
            <a:r>
              <a:rPr lang="en-US" dirty="0"/>
              <a:t>DV Services vs. SA Services</a:t>
            </a:r>
          </a:p>
          <a:p>
            <a:pPr marL="571500">
              <a:spcAft>
                <a:spcPts val="1200"/>
              </a:spcAft>
            </a:pPr>
            <a:r>
              <a:rPr lang="en-US" dirty="0"/>
              <a:t>Data Tracking &amp; Usage</a:t>
            </a:r>
          </a:p>
          <a:p>
            <a:pPr marL="571500">
              <a:spcAft>
                <a:spcPts val="1200"/>
              </a:spcAft>
            </a:pPr>
            <a:endParaRPr lang="en-US" dirty="0"/>
          </a:p>
        </p:txBody>
      </p:sp>
      <p:sp>
        <p:nvSpPr>
          <p:cNvPr id="3" name="Slide Number Placeholder 2">
            <a:extLst>
              <a:ext uri="{FF2B5EF4-FFF2-40B4-BE49-F238E27FC236}">
                <a16:creationId xmlns:a16="http://schemas.microsoft.com/office/drawing/2014/main" id="{BA549DD5-0AD0-41A1-BEC1-EA0798DDE80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0FF54DE5-C571-48E8-A5BC-B369434E2F44}" type="slidenum">
              <a:rPr lang="en-US">
                <a:solidFill>
                  <a:srgbClr val="FFFFFF"/>
                </a:solidFill>
              </a:rPr>
              <a:pPr defTabSz="914400">
                <a:spcAft>
                  <a:spcPts val="600"/>
                </a:spcAft>
              </a:pPr>
              <a:t>32</a:t>
            </a:fld>
            <a:endParaRPr lang="en-US">
              <a:solidFill>
                <a:srgbClr val="FFFFFF"/>
              </a:solidFill>
            </a:endParaRPr>
          </a:p>
        </p:txBody>
      </p:sp>
      <p:sp>
        <p:nvSpPr>
          <p:cNvPr id="4" name="Content Placeholder 2">
            <a:extLst>
              <a:ext uri="{FF2B5EF4-FFF2-40B4-BE49-F238E27FC236}">
                <a16:creationId xmlns:a16="http://schemas.microsoft.com/office/drawing/2014/main" id="{DA9FF936-C8C2-E7B3-E99E-2F391671D07D}"/>
              </a:ext>
            </a:extLst>
          </p:cNvPr>
          <p:cNvSpPr txBox="1">
            <a:spLocks/>
          </p:cNvSpPr>
          <p:nvPr/>
        </p:nvSpPr>
        <p:spPr>
          <a:xfrm>
            <a:off x="1120000" y="1825625"/>
            <a:ext cx="102338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5592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94898" y="237019"/>
            <a:ext cx="4300959" cy="1325563"/>
          </a:xfrm>
        </p:spPr>
        <p:txBody>
          <a:bodyPr>
            <a:normAutofit/>
          </a:bodyPr>
          <a:lstStyle/>
          <a:p>
            <a:r>
              <a:rPr lang="en-US" sz="4400" dirty="0"/>
              <a:t>Why Review?</a:t>
            </a:r>
          </a:p>
        </p:txBody>
      </p:sp>
      <p:pic>
        <p:nvPicPr>
          <p:cNvPr id="4" name="Picture 3">
            <a:extLst>
              <a:ext uri="{FF2B5EF4-FFF2-40B4-BE49-F238E27FC236}">
                <a16:creationId xmlns:a16="http://schemas.microsoft.com/office/drawing/2014/main" id="{FB74936C-638B-4713-A7B2-4D470678A294}"/>
              </a:ext>
            </a:extLst>
          </p:cNvPr>
          <p:cNvPicPr>
            <a:picLocks noChangeAspect="1"/>
          </p:cNvPicPr>
          <p:nvPr/>
        </p:nvPicPr>
        <p:blipFill rotWithShape="1">
          <a:blip r:embed="rId4"/>
          <a:srcRect l="4550" r="3450" b="2"/>
          <a:stretch/>
        </p:blipFill>
        <p:spPr>
          <a:xfrm>
            <a:off x="5393804" y="0"/>
            <a:ext cx="6503298" cy="6874245"/>
          </a:xfrm>
          <a:prstGeom prst="rect">
            <a:avLst/>
          </a:prstGeom>
        </p:spPr>
      </p:pic>
      <p:sp>
        <p:nvSpPr>
          <p:cNvPr id="14" name="Content Placeholder 13"/>
          <p:cNvSpPr>
            <a:spLocks noGrp="1"/>
          </p:cNvSpPr>
          <p:nvPr>
            <p:ph idx="1"/>
          </p:nvPr>
        </p:nvSpPr>
        <p:spPr>
          <a:xfrm>
            <a:off x="294898" y="1562582"/>
            <a:ext cx="4936857" cy="4649105"/>
          </a:xfrm>
        </p:spPr>
        <p:txBody>
          <a:bodyPr>
            <a:normAutofit fontScale="92500" lnSpcReduction="20000"/>
          </a:bodyPr>
          <a:lstStyle/>
          <a:p>
            <a:pPr marL="0" indent="0">
              <a:buNone/>
            </a:pPr>
            <a:r>
              <a:rPr lang="en-US" sz="2600" dirty="0"/>
              <a:t>CDVSA is the pass-through agency for federal grants funds and is required to monitor subgrantees.</a:t>
            </a:r>
          </a:p>
          <a:p>
            <a:pPr marL="0" indent="0">
              <a:buNone/>
            </a:pPr>
            <a:endParaRPr lang="en-US" sz="2600" dirty="0"/>
          </a:p>
          <a:p>
            <a:pPr marL="0" indent="0">
              <a:buNone/>
            </a:pPr>
            <a:r>
              <a:rPr lang="en-US" sz="2600" dirty="0"/>
              <a:t>We review for compliance:</a:t>
            </a:r>
          </a:p>
          <a:p>
            <a:r>
              <a:rPr lang="en-US" sz="2600" dirty="0"/>
              <a:t>Fiscal</a:t>
            </a:r>
          </a:p>
          <a:p>
            <a:r>
              <a:rPr lang="en-US" sz="2600" dirty="0"/>
              <a:t>Administrative</a:t>
            </a:r>
          </a:p>
          <a:p>
            <a:r>
              <a:rPr lang="en-US" sz="2600" dirty="0"/>
              <a:t>Programmatic </a:t>
            </a:r>
          </a:p>
          <a:p>
            <a:pPr marL="0" indent="0">
              <a:buNone/>
            </a:pPr>
            <a:endParaRPr lang="en-US" sz="2600" dirty="0"/>
          </a:p>
          <a:p>
            <a:pPr marL="0" indent="0">
              <a:buNone/>
            </a:pPr>
            <a:r>
              <a:rPr lang="en-US" sz="2600" dirty="0"/>
              <a:t>CDVSA monitoring assists subgrantees in meeting grant requirements and other applicable statutory regulations. </a:t>
            </a:r>
          </a:p>
          <a:p>
            <a:pPr marL="0" indent="0">
              <a:buNone/>
            </a:pPr>
            <a:endParaRPr lang="en-US" sz="2600" dirty="0"/>
          </a:p>
        </p:txBody>
      </p:sp>
      <p:sp>
        <p:nvSpPr>
          <p:cNvPr id="2" name="Slide Number Placeholder 1">
            <a:extLst>
              <a:ext uri="{FF2B5EF4-FFF2-40B4-BE49-F238E27FC236}">
                <a16:creationId xmlns:a16="http://schemas.microsoft.com/office/drawing/2014/main" id="{B7201429-35F9-499C-AAF2-A481E993F476}"/>
              </a:ext>
            </a:extLst>
          </p:cNvPr>
          <p:cNvSpPr>
            <a:spLocks noGrp="1"/>
          </p:cNvSpPr>
          <p:nvPr>
            <p:ph type="sldNum" sz="quarter" idx="12"/>
          </p:nvPr>
        </p:nvSpPr>
        <p:spPr>
          <a:xfrm>
            <a:off x="9153902" y="6407722"/>
            <a:ext cx="2743200" cy="365125"/>
          </a:xfrm>
        </p:spPr>
        <p:txBody>
          <a:bodyPr/>
          <a:lstStyle/>
          <a:p>
            <a:fld id="{0FF54DE5-C571-48E8-A5BC-B369434E2F44}" type="slidenum">
              <a:rPr lang="en-US" sz="1600" smtClean="0">
                <a:solidFill>
                  <a:srgbClr val="660033"/>
                </a:solidFill>
              </a:rPr>
              <a:t>4</a:t>
            </a:fld>
            <a:endParaRPr lang="en-US" sz="1600" dirty="0">
              <a:solidFill>
                <a:srgbClr val="660033"/>
              </a:solidFill>
            </a:endParaRPr>
          </a:p>
        </p:txBody>
      </p:sp>
    </p:spTree>
    <p:extLst>
      <p:ext uri="{BB962C8B-B14F-4D97-AF65-F5344CB8AC3E}">
        <p14:creationId xmlns:p14="http://schemas.microsoft.com/office/powerpoint/2010/main" val="4117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6EF6-D3BE-8ABA-FC45-5D6F8AF05DEB}"/>
              </a:ext>
            </a:extLst>
          </p:cNvPr>
          <p:cNvSpPr>
            <a:spLocks noGrp="1"/>
          </p:cNvSpPr>
          <p:nvPr>
            <p:ph type="title"/>
          </p:nvPr>
        </p:nvSpPr>
        <p:spPr/>
        <p:txBody>
          <a:bodyPr/>
          <a:lstStyle/>
          <a:p>
            <a:r>
              <a:rPr lang="en-US" dirty="0"/>
              <a:t>We review for:</a:t>
            </a:r>
          </a:p>
        </p:txBody>
      </p:sp>
      <p:sp>
        <p:nvSpPr>
          <p:cNvPr id="3" name="Content Placeholder 2">
            <a:extLst>
              <a:ext uri="{FF2B5EF4-FFF2-40B4-BE49-F238E27FC236}">
                <a16:creationId xmlns:a16="http://schemas.microsoft.com/office/drawing/2014/main" id="{3DC7D1C3-355D-DBD2-2605-72DF8AE42CA5}"/>
              </a:ext>
            </a:extLst>
          </p:cNvPr>
          <p:cNvSpPr>
            <a:spLocks noGrp="1"/>
          </p:cNvSpPr>
          <p:nvPr>
            <p:ph idx="1"/>
          </p:nvPr>
        </p:nvSpPr>
        <p:spPr/>
        <p:txBody>
          <a:bodyPr>
            <a:normAutofit fontScale="92500" lnSpcReduction="20000"/>
          </a:bodyPr>
          <a:lstStyle/>
          <a:p>
            <a:r>
              <a:rPr lang="en-US" sz="3000" dirty="0"/>
              <a:t>Grant-specific requirements:</a:t>
            </a:r>
          </a:p>
          <a:p>
            <a:pPr lvl="1"/>
            <a:r>
              <a:rPr lang="en-US" dirty="0"/>
              <a:t>VOCA, SASP, and FVPSA (grant award conditions)</a:t>
            </a:r>
          </a:p>
          <a:p>
            <a:r>
              <a:rPr lang="en-US" sz="3000" dirty="0"/>
              <a:t>Federal funder requirements:</a:t>
            </a:r>
          </a:p>
          <a:p>
            <a:pPr lvl="1"/>
            <a:r>
              <a:rPr lang="en-US" dirty="0">
                <a:hlinkClick r:id="rId2"/>
              </a:rPr>
              <a:t>2 CFR 200</a:t>
            </a:r>
            <a:r>
              <a:rPr lang="en-US" dirty="0"/>
              <a:t>, </a:t>
            </a:r>
            <a:r>
              <a:rPr lang="en-US" dirty="0">
                <a:hlinkClick r:id="rId3"/>
              </a:rPr>
              <a:t>45 CFR 75</a:t>
            </a:r>
            <a:r>
              <a:rPr lang="en-US" dirty="0"/>
              <a:t>, </a:t>
            </a:r>
            <a:r>
              <a:rPr lang="en-US" dirty="0">
                <a:hlinkClick r:id="rId4"/>
              </a:rPr>
              <a:t>DOJ guidelines</a:t>
            </a:r>
            <a:r>
              <a:rPr lang="en-US" dirty="0"/>
              <a:t>, and </a:t>
            </a:r>
            <a:r>
              <a:rPr lang="en-US" dirty="0">
                <a:hlinkClick r:id="rId5"/>
              </a:rPr>
              <a:t>U.S. OCR </a:t>
            </a:r>
            <a:r>
              <a:rPr lang="en-US" dirty="0"/>
              <a:t>requirements</a:t>
            </a:r>
          </a:p>
          <a:p>
            <a:r>
              <a:rPr lang="en-US" sz="3000" dirty="0"/>
              <a:t>Workforce Labor Laws:</a:t>
            </a:r>
          </a:p>
          <a:p>
            <a:pPr lvl="1"/>
            <a:r>
              <a:rPr lang="en-US" dirty="0">
                <a:hlinkClick r:id="rId6"/>
              </a:rPr>
              <a:t>US DOL</a:t>
            </a:r>
            <a:r>
              <a:rPr lang="en-US" dirty="0"/>
              <a:t>, </a:t>
            </a:r>
            <a:r>
              <a:rPr lang="en-US" dirty="0">
                <a:hlinkClick r:id="rId7"/>
              </a:rPr>
              <a:t>AK DOLWD</a:t>
            </a:r>
            <a:endParaRPr lang="en-US" dirty="0"/>
          </a:p>
          <a:p>
            <a:r>
              <a:rPr lang="en-US" sz="3000" dirty="0"/>
              <a:t>Alaska state-funding requirements:</a:t>
            </a:r>
          </a:p>
          <a:p>
            <a:pPr lvl="1"/>
            <a:r>
              <a:rPr lang="en-US" dirty="0">
                <a:hlinkClick r:id="rId8"/>
              </a:rPr>
              <a:t>2 AAC 45</a:t>
            </a:r>
            <a:r>
              <a:rPr lang="en-US" dirty="0"/>
              <a:t>, </a:t>
            </a:r>
            <a:r>
              <a:rPr lang="en-US" dirty="0">
                <a:hlinkClick r:id="rId9"/>
              </a:rPr>
              <a:t>AAM</a:t>
            </a:r>
            <a:endParaRPr lang="en-US" dirty="0"/>
          </a:p>
          <a:p>
            <a:r>
              <a:rPr lang="en-US" sz="3000" dirty="0"/>
              <a:t>CDVSA </a:t>
            </a:r>
            <a:r>
              <a:rPr lang="en-US" sz="3000" dirty="0">
                <a:hlinkClick r:id="rId10"/>
              </a:rPr>
              <a:t>regulations</a:t>
            </a:r>
            <a:r>
              <a:rPr lang="en-US" sz="3000" dirty="0"/>
              <a:t>:</a:t>
            </a:r>
          </a:p>
          <a:p>
            <a:pPr lvl="1"/>
            <a:r>
              <a:rPr lang="en-US" dirty="0"/>
              <a:t>13 AAC 90, 13 AAC 95</a:t>
            </a:r>
          </a:p>
          <a:p>
            <a:r>
              <a:rPr lang="en-US" sz="3000" dirty="0"/>
              <a:t>CDVSA policies and procedures</a:t>
            </a:r>
          </a:p>
          <a:p>
            <a:endParaRPr lang="en-US" dirty="0"/>
          </a:p>
        </p:txBody>
      </p:sp>
      <p:sp>
        <p:nvSpPr>
          <p:cNvPr id="4" name="Slide Number Placeholder 3">
            <a:extLst>
              <a:ext uri="{FF2B5EF4-FFF2-40B4-BE49-F238E27FC236}">
                <a16:creationId xmlns:a16="http://schemas.microsoft.com/office/drawing/2014/main" id="{B7E006D3-06D7-AB08-8A9C-4D9E70A5038D}"/>
              </a:ext>
            </a:extLst>
          </p:cNvPr>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104926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AA8B9E-CC70-4475-AE1A-4B875226A768}"/>
              </a:ext>
            </a:extLst>
          </p:cNvPr>
          <p:cNvSpPr txBox="1"/>
          <p:nvPr/>
        </p:nvSpPr>
        <p:spPr>
          <a:xfrm>
            <a:off x="8443356" y="0"/>
            <a:ext cx="3513291" cy="6858000"/>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ctrTitle"/>
          </p:nvPr>
        </p:nvSpPr>
        <p:spPr>
          <a:xfrm>
            <a:off x="428263" y="223251"/>
            <a:ext cx="7786024" cy="1202780"/>
          </a:xfrm>
        </p:spPr>
        <p:txBody>
          <a:bodyPr>
            <a:normAutofit fontScale="90000"/>
          </a:bodyPr>
          <a:lstStyle/>
          <a:p>
            <a:pPr algn="ctr"/>
            <a:r>
              <a:rPr lang="en-US" sz="4400" dirty="0"/>
              <a:t>Operational Assessment Tool (OAT) </a:t>
            </a:r>
            <a:br>
              <a:rPr lang="en-US" sz="4400" dirty="0"/>
            </a:br>
            <a:r>
              <a:rPr lang="en-US" sz="4400" dirty="0"/>
              <a:t>Process</a:t>
            </a:r>
          </a:p>
        </p:txBody>
      </p:sp>
      <p:sp>
        <p:nvSpPr>
          <p:cNvPr id="3" name="Text Placeholder 2"/>
          <p:cNvSpPr>
            <a:spLocks noGrp="1"/>
          </p:cNvSpPr>
          <p:nvPr>
            <p:ph type="subTitle" idx="1"/>
          </p:nvPr>
        </p:nvSpPr>
        <p:spPr>
          <a:xfrm>
            <a:off x="319403" y="1447800"/>
            <a:ext cx="7786025" cy="1643745"/>
          </a:xfrm>
        </p:spPr>
        <p:txBody>
          <a:bodyPr anchor="t">
            <a:normAutofit lnSpcReduction="10000"/>
          </a:bodyPr>
          <a:lstStyle/>
          <a:p>
            <a:pPr>
              <a:lnSpc>
                <a:spcPct val="100000"/>
              </a:lnSpc>
            </a:pPr>
            <a:r>
              <a:rPr lang="en-US" sz="2400" dirty="0">
                <a:solidFill>
                  <a:schemeClr val="tx1"/>
                </a:solidFill>
                <a:latin typeface="+mn-lt"/>
              </a:rPr>
              <a:t>Programmatic and Financial Monitors conduct OATs for each subgrantee in August of each fiscal year. </a:t>
            </a:r>
          </a:p>
          <a:p>
            <a:pPr algn="ctr">
              <a:lnSpc>
                <a:spcPct val="100000"/>
              </a:lnSpc>
            </a:pPr>
            <a:r>
              <a:rPr lang="en-US" sz="2000" dirty="0">
                <a:solidFill>
                  <a:schemeClr val="tx1"/>
                </a:solidFill>
                <a:latin typeface="+mn-lt"/>
              </a:rPr>
              <a:t>-Victim Services           -Enhanced Services</a:t>
            </a:r>
          </a:p>
          <a:p>
            <a:pPr>
              <a:lnSpc>
                <a:spcPct val="100000"/>
              </a:lnSpc>
            </a:pPr>
            <a:r>
              <a:rPr lang="en-US" sz="2400" dirty="0">
                <a:solidFill>
                  <a:schemeClr val="tx1"/>
                </a:solidFill>
                <a:latin typeface="+mn-lt"/>
              </a:rPr>
              <a:t>Some considered factors are:</a:t>
            </a:r>
            <a:endParaRPr lang="en-US" dirty="0"/>
          </a:p>
        </p:txBody>
      </p:sp>
      <p:pic>
        <p:nvPicPr>
          <p:cNvPr id="6" name="Picture 5">
            <a:extLst>
              <a:ext uri="{FF2B5EF4-FFF2-40B4-BE49-F238E27FC236}">
                <a16:creationId xmlns:a16="http://schemas.microsoft.com/office/drawing/2014/main" id="{0AD7E53B-B82C-4F4C-BBB4-8B1A4016C430}"/>
              </a:ext>
            </a:extLst>
          </p:cNvPr>
          <p:cNvPicPr>
            <a:picLocks noChangeAspect="1"/>
          </p:cNvPicPr>
          <p:nvPr/>
        </p:nvPicPr>
        <p:blipFill rotWithShape="1">
          <a:blip r:embed="rId3"/>
          <a:srcRect l="6288" r="12201"/>
          <a:stretch/>
        </p:blipFill>
        <p:spPr>
          <a:xfrm>
            <a:off x="8636266" y="1250066"/>
            <a:ext cx="3320381" cy="5431396"/>
          </a:xfrm>
          <a:prstGeom prst="rect">
            <a:avLst/>
          </a:prstGeom>
        </p:spPr>
      </p:pic>
      <p:sp>
        <p:nvSpPr>
          <p:cNvPr id="7" name="Slide Number Placeholder 6">
            <a:extLst>
              <a:ext uri="{FF2B5EF4-FFF2-40B4-BE49-F238E27FC236}">
                <a16:creationId xmlns:a16="http://schemas.microsoft.com/office/drawing/2014/main" id="{9282A459-D7C9-4778-A5D5-D41D195F90E1}"/>
              </a:ext>
            </a:extLst>
          </p:cNvPr>
          <p:cNvSpPr>
            <a:spLocks noGrp="1"/>
          </p:cNvSpPr>
          <p:nvPr>
            <p:ph type="sldNum" sz="quarter" idx="12"/>
          </p:nvPr>
        </p:nvSpPr>
        <p:spPr>
          <a:xfrm>
            <a:off x="9213447" y="6398582"/>
            <a:ext cx="2743200" cy="365125"/>
          </a:xfrm>
        </p:spPr>
        <p:txBody>
          <a:bodyPr/>
          <a:lstStyle/>
          <a:p>
            <a:fld id="{0FF54DE5-C571-48E8-A5BC-B369434E2F44}" type="slidenum">
              <a:rPr lang="en-US" sz="1600" smtClean="0">
                <a:solidFill>
                  <a:srgbClr val="660033"/>
                </a:solidFill>
              </a:rPr>
              <a:t>6</a:t>
            </a:fld>
            <a:endParaRPr lang="en-US" sz="1600" dirty="0">
              <a:solidFill>
                <a:srgbClr val="660033"/>
              </a:solidFill>
            </a:endParaRPr>
          </a:p>
        </p:txBody>
      </p:sp>
      <p:graphicFrame>
        <p:nvGraphicFramePr>
          <p:cNvPr id="9" name="Text Placeholder 2">
            <a:extLst>
              <a:ext uri="{FF2B5EF4-FFF2-40B4-BE49-F238E27FC236}">
                <a16:creationId xmlns:a16="http://schemas.microsoft.com/office/drawing/2014/main" id="{D49EFFA2-75E0-A3B9-BDCD-0DE082B66720}"/>
              </a:ext>
            </a:extLst>
          </p:cNvPr>
          <p:cNvGraphicFramePr/>
          <p:nvPr>
            <p:extLst>
              <p:ext uri="{D42A27DB-BD31-4B8C-83A1-F6EECF244321}">
                <p14:modId xmlns:p14="http://schemas.microsoft.com/office/powerpoint/2010/main" val="1850931003"/>
              </p:ext>
            </p:extLst>
          </p:nvPr>
        </p:nvGraphicFramePr>
        <p:xfrm>
          <a:off x="330280" y="2667524"/>
          <a:ext cx="7824485" cy="4220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E006D3-06D7-AB08-8A9C-4D9E70A5038D}"/>
              </a:ext>
            </a:extLst>
          </p:cNvPr>
          <p:cNvSpPr>
            <a:spLocks noGrp="1"/>
          </p:cNvSpPr>
          <p:nvPr>
            <p:ph type="sldNum" sz="quarter" idx="12"/>
          </p:nvPr>
        </p:nvSpPr>
        <p:spPr/>
        <p:txBody>
          <a:bodyPr/>
          <a:lstStyle/>
          <a:p>
            <a:fld id="{0FF54DE5-C571-48E8-A5BC-B369434E2F44}" type="slidenum">
              <a:rPr lang="en-US" smtClean="0"/>
              <a:t>7</a:t>
            </a:fld>
            <a:endParaRPr lang="en-US"/>
          </a:p>
        </p:txBody>
      </p:sp>
      <p:pic>
        <p:nvPicPr>
          <p:cNvPr id="10" name="Picture 9" descr="A document with text on it&#10;&#10;Description automatically generated">
            <a:extLst>
              <a:ext uri="{FF2B5EF4-FFF2-40B4-BE49-F238E27FC236}">
                <a16:creationId xmlns:a16="http://schemas.microsoft.com/office/drawing/2014/main" id="{69EB9AB3-0E44-74DA-A5E8-5F9EF9122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335" y="166232"/>
            <a:ext cx="8983329" cy="6525536"/>
          </a:xfrm>
          <a:prstGeom prst="rect">
            <a:avLst/>
          </a:prstGeom>
        </p:spPr>
      </p:pic>
    </p:spTree>
    <p:extLst>
      <p:ext uri="{BB962C8B-B14F-4D97-AF65-F5344CB8AC3E}">
        <p14:creationId xmlns:p14="http://schemas.microsoft.com/office/powerpoint/2010/main" val="171708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6EF6-D3BE-8ABA-FC45-5D6F8AF05DEB}"/>
              </a:ext>
            </a:extLst>
          </p:cNvPr>
          <p:cNvSpPr>
            <a:spLocks noGrp="1"/>
          </p:cNvSpPr>
          <p:nvPr>
            <p:ph type="title"/>
          </p:nvPr>
        </p:nvSpPr>
        <p:spPr/>
        <p:txBody>
          <a:bodyPr/>
          <a:lstStyle/>
          <a:p>
            <a:pPr algn="ctr"/>
            <a:r>
              <a:rPr lang="en-US" dirty="0"/>
              <a:t>OAT Level is in </a:t>
            </a:r>
            <a:r>
              <a:rPr lang="en-US" dirty="0" err="1"/>
              <a:t>GrantVantage</a:t>
            </a:r>
            <a:endParaRPr lang="en-US" dirty="0"/>
          </a:p>
        </p:txBody>
      </p:sp>
      <p:sp>
        <p:nvSpPr>
          <p:cNvPr id="4" name="Slide Number Placeholder 3">
            <a:extLst>
              <a:ext uri="{FF2B5EF4-FFF2-40B4-BE49-F238E27FC236}">
                <a16:creationId xmlns:a16="http://schemas.microsoft.com/office/drawing/2014/main" id="{B7E006D3-06D7-AB08-8A9C-4D9E70A5038D}"/>
              </a:ext>
            </a:extLst>
          </p:cNvPr>
          <p:cNvSpPr>
            <a:spLocks noGrp="1"/>
          </p:cNvSpPr>
          <p:nvPr>
            <p:ph type="sldNum" sz="quarter" idx="12"/>
          </p:nvPr>
        </p:nvSpPr>
        <p:spPr/>
        <p:txBody>
          <a:bodyPr/>
          <a:lstStyle/>
          <a:p>
            <a:fld id="{0FF54DE5-C571-48E8-A5BC-B369434E2F44}" type="slidenum">
              <a:rPr lang="en-US" smtClean="0"/>
              <a:t>8</a:t>
            </a:fld>
            <a:endParaRPr lang="en-US"/>
          </a:p>
        </p:txBody>
      </p:sp>
      <p:pic>
        <p:nvPicPr>
          <p:cNvPr id="8" name="Picture 7" descr="A screenshot of a computer&#10;&#10;Description automatically generated">
            <a:extLst>
              <a:ext uri="{FF2B5EF4-FFF2-40B4-BE49-F238E27FC236}">
                <a16:creationId xmlns:a16="http://schemas.microsoft.com/office/drawing/2014/main" id="{5101DCF6-4A8C-B803-80A4-FE302305B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629985"/>
            <a:ext cx="11582400" cy="1942085"/>
          </a:xfrm>
          <a:prstGeom prst="rect">
            <a:avLst/>
          </a:prstGeom>
        </p:spPr>
      </p:pic>
      <p:sp>
        <p:nvSpPr>
          <p:cNvPr id="9" name="Content Placeholder 2">
            <a:extLst>
              <a:ext uri="{FF2B5EF4-FFF2-40B4-BE49-F238E27FC236}">
                <a16:creationId xmlns:a16="http://schemas.microsoft.com/office/drawing/2014/main" id="{B3634A90-45B9-6961-7B30-DB9E4033DAEF}"/>
              </a:ext>
            </a:extLst>
          </p:cNvPr>
          <p:cNvSpPr>
            <a:spLocks noGrp="1"/>
          </p:cNvSpPr>
          <p:nvPr>
            <p:ph idx="1"/>
          </p:nvPr>
        </p:nvSpPr>
        <p:spPr>
          <a:xfrm>
            <a:off x="979100" y="1733463"/>
            <a:ext cx="10233800" cy="1853746"/>
          </a:xfrm>
        </p:spPr>
        <p:txBody>
          <a:bodyPr>
            <a:normAutofit/>
          </a:bodyPr>
          <a:lstStyle/>
          <a:p>
            <a:pPr marL="0" indent="0" algn="ctr">
              <a:buNone/>
            </a:pPr>
            <a:r>
              <a:rPr lang="en-US" sz="3200" dirty="0"/>
              <a:t>Award -&gt; Related: Pick “Assessment” Tab</a:t>
            </a:r>
          </a:p>
          <a:p>
            <a:pPr lvl="1" algn="ctr"/>
            <a:r>
              <a:rPr lang="en-US" dirty="0"/>
              <a:t>If multiple Victim Service awards, under General Funds (GF) award</a:t>
            </a:r>
          </a:p>
          <a:p>
            <a:pPr marL="457200" lvl="1" indent="0">
              <a:buNone/>
            </a:pPr>
            <a:endParaRPr lang="en-US" dirty="0"/>
          </a:p>
          <a:p>
            <a:pPr marL="0" indent="0" algn="ctr">
              <a:buNone/>
            </a:pPr>
            <a:r>
              <a:rPr lang="en-US" dirty="0"/>
              <a:t>Click on score- can see entire OAT assessment</a:t>
            </a:r>
          </a:p>
        </p:txBody>
      </p:sp>
      <p:sp>
        <p:nvSpPr>
          <p:cNvPr id="3" name="Content Placeholder 2">
            <a:extLst>
              <a:ext uri="{FF2B5EF4-FFF2-40B4-BE49-F238E27FC236}">
                <a16:creationId xmlns:a16="http://schemas.microsoft.com/office/drawing/2014/main" id="{C108A005-D8C9-CED3-9C97-65B1BC924F68}"/>
              </a:ext>
            </a:extLst>
          </p:cNvPr>
          <p:cNvSpPr txBox="1">
            <a:spLocks/>
          </p:cNvSpPr>
          <p:nvPr/>
        </p:nvSpPr>
        <p:spPr>
          <a:xfrm>
            <a:off x="979100" y="5780431"/>
            <a:ext cx="10233800" cy="712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highlight>
                  <a:srgbClr val="008000"/>
                </a:highlight>
              </a:rPr>
              <a:t>Green</a:t>
            </a:r>
            <a:r>
              <a:rPr lang="en-US" dirty="0"/>
              <a:t> = 1, </a:t>
            </a:r>
            <a:r>
              <a:rPr lang="en-US" dirty="0">
                <a:solidFill>
                  <a:schemeClr val="bg1"/>
                </a:solidFill>
                <a:highlight>
                  <a:srgbClr val="FFFF00"/>
                </a:highlight>
              </a:rPr>
              <a:t>Yellow</a:t>
            </a:r>
            <a:r>
              <a:rPr lang="en-US" dirty="0"/>
              <a:t> = 2, </a:t>
            </a:r>
            <a:r>
              <a:rPr lang="en-US" dirty="0">
                <a:highlight>
                  <a:srgbClr val="FF0000"/>
                </a:highlight>
              </a:rPr>
              <a:t>Red</a:t>
            </a:r>
            <a:r>
              <a:rPr lang="en-US" dirty="0"/>
              <a:t> = 3</a:t>
            </a:r>
          </a:p>
        </p:txBody>
      </p:sp>
    </p:spTree>
    <p:extLst>
      <p:ext uri="{BB962C8B-B14F-4D97-AF65-F5344CB8AC3E}">
        <p14:creationId xmlns:p14="http://schemas.microsoft.com/office/powerpoint/2010/main" val="32745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6EF6-D3BE-8ABA-FC45-5D6F8AF05DEB}"/>
              </a:ext>
            </a:extLst>
          </p:cNvPr>
          <p:cNvSpPr>
            <a:spLocks noGrp="1"/>
          </p:cNvSpPr>
          <p:nvPr>
            <p:ph type="title"/>
          </p:nvPr>
        </p:nvSpPr>
        <p:spPr>
          <a:xfrm>
            <a:off x="-287977" y="2766217"/>
            <a:ext cx="4093029" cy="1325563"/>
          </a:xfrm>
        </p:spPr>
        <p:txBody>
          <a:bodyPr>
            <a:noAutofit/>
          </a:bodyPr>
          <a:lstStyle/>
          <a:p>
            <a:pPr algn="ctr"/>
            <a:r>
              <a:rPr lang="en-US" sz="6000" dirty="0"/>
              <a:t>OAT </a:t>
            </a:r>
            <a:br>
              <a:rPr lang="en-US" sz="6000" dirty="0"/>
            </a:br>
            <a:r>
              <a:rPr lang="en-US" sz="6000" dirty="0"/>
              <a:t>Score</a:t>
            </a:r>
          </a:p>
        </p:txBody>
      </p:sp>
      <p:sp>
        <p:nvSpPr>
          <p:cNvPr id="4" name="Slide Number Placeholder 3">
            <a:extLst>
              <a:ext uri="{FF2B5EF4-FFF2-40B4-BE49-F238E27FC236}">
                <a16:creationId xmlns:a16="http://schemas.microsoft.com/office/drawing/2014/main" id="{B7E006D3-06D7-AB08-8A9C-4D9E70A5038D}"/>
              </a:ext>
            </a:extLst>
          </p:cNvPr>
          <p:cNvSpPr>
            <a:spLocks noGrp="1"/>
          </p:cNvSpPr>
          <p:nvPr>
            <p:ph type="sldNum" sz="quarter" idx="12"/>
          </p:nvPr>
        </p:nvSpPr>
        <p:spPr/>
        <p:txBody>
          <a:bodyPr/>
          <a:lstStyle/>
          <a:p>
            <a:fld id="{0FF54DE5-C571-48E8-A5BC-B369434E2F44}" type="slidenum">
              <a:rPr lang="en-US" smtClean="0"/>
              <a:t>9</a:t>
            </a:fld>
            <a:endParaRPr lang="en-US"/>
          </a:p>
        </p:txBody>
      </p:sp>
      <p:pic>
        <p:nvPicPr>
          <p:cNvPr id="5" name="Picture 4" descr="A diagram of a company's financial report&#10;&#10;Description automatically generated">
            <a:extLst>
              <a:ext uri="{FF2B5EF4-FFF2-40B4-BE49-F238E27FC236}">
                <a16:creationId xmlns:a16="http://schemas.microsoft.com/office/drawing/2014/main" id="{AA0419D7-43A3-7B0F-2588-0069F56E4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076" y="0"/>
            <a:ext cx="5157847" cy="6858000"/>
          </a:xfrm>
          <a:prstGeom prst="rect">
            <a:avLst/>
          </a:prstGeom>
        </p:spPr>
      </p:pic>
      <p:sp>
        <p:nvSpPr>
          <p:cNvPr id="7" name="Title 1">
            <a:extLst>
              <a:ext uri="{FF2B5EF4-FFF2-40B4-BE49-F238E27FC236}">
                <a16:creationId xmlns:a16="http://schemas.microsoft.com/office/drawing/2014/main" id="{00E00701-1E30-CB32-8A98-6FFD6CB50FBF}"/>
              </a:ext>
            </a:extLst>
          </p:cNvPr>
          <p:cNvSpPr txBox="1">
            <a:spLocks/>
          </p:cNvSpPr>
          <p:nvPr/>
        </p:nvSpPr>
        <p:spPr>
          <a:xfrm>
            <a:off x="8674923" y="1954608"/>
            <a:ext cx="3517078" cy="294878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dirty="0"/>
              <a:t>Level 1</a:t>
            </a:r>
          </a:p>
          <a:p>
            <a:pPr algn="ctr"/>
            <a:r>
              <a:rPr lang="en-US" sz="4300" dirty="0"/>
              <a:t>-least requirements</a:t>
            </a:r>
          </a:p>
          <a:p>
            <a:pPr algn="ctr"/>
            <a:endParaRPr lang="en-US" sz="4300" dirty="0"/>
          </a:p>
          <a:p>
            <a:pPr algn="ctr"/>
            <a:r>
              <a:rPr lang="en-US" dirty="0"/>
              <a:t>Level 2</a:t>
            </a:r>
          </a:p>
          <a:p>
            <a:pPr algn="ctr"/>
            <a:endParaRPr lang="en-US" dirty="0"/>
          </a:p>
          <a:p>
            <a:pPr algn="ctr"/>
            <a:r>
              <a:rPr lang="en-US" dirty="0"/>
              <a:t>Level 3</a:t>
            </a:r>
          </a:p>
          <a:p>
            <a:pPr algn="ctr"/>
            <a:r>
              <a:rPr lang="en-US" sz="4300" dirty="0"/>
              <a:t>-most requirements</a:t>
            </a:r>
          </a:p>
        </p:txBody>
      </p:sp>
      <p:sp>
        <p:nvSpPr>
          <p:cNvPr id="9" name="Title 1">
            <a:extLst>
              <a:ext uri="{FF2B5EF4-FFF2-40B4-BE49-F238E27FC236}">
                <a16:creationId xmlns:a16="http://schemas.microsoft.com/office/drawing/2014/main" id="{9B68CBFD-35F5-4C3A-60FE-5F2A46E195AA}"/>
              </a:ext>
            </a:extLst>
          </p:cNvPr>
          <p:cNvSpPr txBox="1">
            <a:spLocks/>
          </p:cNvSpPr>
          <p:nvPr/>
        </p:nvSpPr>
        <p:spPr>
          <a:xfrm>
            <a:off x="-2" y="5242094"/>
            <a:ext cx="3517078" cy="161590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4300" dirty="0"/>
              <a:t>*Done annually, but score can change due to new circumstances</a:t>
            </a:r>
          </a:p>
        </p:txBody>
      </p:sp>
    </p:spTree>
    <p:extLst>
      <p:ext uri="{BB962C8B-B14F-4D97-AF65-F5344CB8AC3E}">
        <p14:creationId xmlns:p14="http://schemas.microsoft.com/office/powerpoint/2010/main" val="33345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term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2021</TotalTime>
  <Words>3416</Words>
  <Application>Microsoft Office PowerPoint</Application>
  <PresentationFormat>Widescreen</PresentationFormat>
  <Paragraphs>466</Paragraphs>
  <Slides>32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Corbel</vt:lpstr>
      <vt:lpstr>Euphemia</vt:lpstr>
      <vt:lpstr>Wingdings 3</vt:lpstr>
      <vt:lpstr>Depth</vt:lpstr>
      <vt:lpstr>Subgrantee Monitoring Process Programmatic Onsite Reviews, Financial Desk Reviews &amp; Ongoing Checks</vt:lpstr>
      <vt:lpstr>PowerPoint Presentation</vt:lpstr>
      <vt:lpstr>PowerPoint Presentation</vt:lpstr>
      <vt:lpstr>Why Review?</vt:lpstr>
      <vt:lpstr>We review for:</vt:lpstr>
      <vt:lpstr>Operational Assessment Tool (OAT)  Process</vt:lpstr>
      <vt:lpstr>PowerPoint Presentation</vt:lpstr>
      <vt:lpstr>OAT Level is in GrantVantage</vt:lpstr>
      <vt:lpstr>OAT  Score</vt:lpstr>
      <vt:lpstr>Continuous Monitoring</vt:lpstr>
      <vt:lpstr>Programmatic Calls</vt:lpstr>
      <vt:lpstr>Financial Expense Documentation</vt:lpstr>
      <vt:lpstr>THE PROGRAMMATIC ONSITE REVIEW</vt:lpstr>
      <vt:lpstr>Planning Onsite Reviews for the Fiscal Year  </vt:lpstr>
      <vt:lpstr>Receive OAT email by end of August</vt:lpstr>
      <vt:lpstr>Before the Onsite Visit –Emails</vt:lpstr>
      <vt:lpstr>Before the Onsite Visit –Review</vt:lpstr>
      <vt:lpstr>PowerPoint Presentation</vt:lpstr>
      <vt:lpstr>PowerPoint Presentation</vt:lpstr>
      <vt:lpstr>PowerPoint Presentation</vt:lpstr>
      <vt:lpstr>PowerPoint Presentation</vt:lpstr>
      <vt:lpstr>PowerPoint Presentation</vt:lpstr>
      <vt:lpstr>THE FINANCIAL DESK REVIEW (FDR) PROCESS</vt:lpstr>
      <vt:lpstr>Planning FDRs for the Fiscal Year  </vt:lpstr>
      <vt:lpstr>Key Financial Areas to Review</vt:lpstr>
      <vt:lpstr>PowerPoint Presentation</vt:lpstr>
      <vt:lpstr>Staff Documents for Fiscal Accountability &amp; Match</vt:lpstr>
      <vt:lpstr>Process Documents for Fiscal Accountability &amp; Match </vt:lpstr>
      <vt:lpstr>Purchase Documents for Fiscal Accountability &amp; Match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VISITS &amp;      FINANCIAL DESK REVIEWS</dc:title>
  <dc:creator>Marjorie Hamburger</dc:creator>
  <cp:lastModifiedBy>Morgan D. Stonecipher</cp:lastModifiedBy>
  <cp:revision>131</cp:revision>
  <dcterms:created xsi:type="dcterms:W3CDTF">2019-10-23T20:05:57Z</dcterms:created>
  <dcterms:modified xsi:type="dcterms:W3CDTF">2024-10-22T16:55:11Z</dcterms:modified>
</cp:coreProperties>
</file>