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9"/>
  </p:notesMasterIdLst>
  <p:handoutMasterIdLst>
    <p:handoutMasterId r:id="rId20"/>
  </p:handoutMasterIdLst>
  <p:sldIdLst>
    <p:sldId id="436" r:id="rId5"/>
    <p:sldId id="457" r:id="rId6"/>
    <p:sldId id="444" r:id="rId7"/>
    <p:sldId id="451" r:id="rId8"/>
    <p:sldId id="448" r:id="rId9"/>
    <p:sldId id="456" r:id="rId10"/>
    <p:sldId id="452" r:id="rId11"/>
    <p:sldId id="458" r:id="rId12"/>
    <p:sldId id="440" r:id="rId13"/>
    <p:sldId id="454" r:id="rId14"/>
    <p:sldId id="453" r:id="rId15"/>
    <p:sldId id="455" r:id="rId16"/>
    <p:sldId id="450" r:id="rId17"/>
    <p:sldId id="4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187"/>
    <a:srgbClr val="0C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44C70-5F08-4904-A0F8-68997B62A407}" v="29" dt="2024-10-22T23:56:18.89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-171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1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Problems contributing to Power-Based Violence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Needs Assessments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Housing</c:v>
                </c:pt>
                <c:pt idx="1">
                  <c:v>Substances</c:v>
                </c:pt>
                <c:pt idx="2">
                  <c:v>Alcohol</c:v>
                </c:pt>
                <c:pt idx="3">
                  <c:v>Mental Health</c:v>
                </c:pt>
                <c:pt idx="4">
                  <c:v>Bullying</c:v>
                </c:pt>
                <c:pt idx="5">
                  <c:v>Economy</c:v>
                </c:pt>
                <c:pt idx="6">
                  <c:v>Racism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6</c:v>
                </c:pt>
                <c:pt idx="4">
                  <c:v>7</c:v>
                </c:pt>
                <c:pt idx="5">
                  <c:v>9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C-4F46-93D2-CF09DF156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05167"/>
        <c:axId val="21551487"/>
      </c:barChart>
      <c:catAx>
        <c:axId val="48505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51487"/>
        <c:crosses val="autoZero"/>
        <c:auto val="1"/>
        <c:lblAlgn val="ctr"/>
        <c:lblOffset val="100"/>
        <c:noMultiLvlLbl val="0"/>
      </c:catAx>
      <c:valAx>
        <c:axId val="2155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0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Needs identified by communities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Needs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Childcare</c:v>
                </c:pt>
                <c:pt idx="1">
                  <c:v>Engaging Men</c:v>
                </c:pt>
                <c:pt idx="2">
                  <c:v>Bystander</c:v>
                </c:pt>
                <c:pt idx="3">
                  <c:v>Parent Support</c:v>
                </c:pt>
                <c:pt idx="4">
                  <c:v>Agency Staffing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8-4D66-85E3-C8B6AEAC2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3019487"/>
        <c:axId val="1609569551"/>
      </c:barChart>
      <c:catAx>
        <c:axId val="147301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69551"/>
        <c:crosses val="autoZero"/>
        <c:auto val="1"/>
        <c:lblAlgn val="ctr"/>
        <c:lblOffset val="100"/>
        <c:noMultiLvlLbl val="0"/>
      </c:catAx>
      <c:valAx>
        <c:axId val="160956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01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7945B-DC84-426C-B7C1-52C1BADC7255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D939B5-9462-4CBF-AB29-25ED2C9790C9}">
      <dgm:prSet/>
      <dgm:spPr/>
      <dgm:t>
        <a:bodyPr/>
        <a:lstStyle/>
        <a:p>
          <a:r>
            <a:rPr lang="en-US" dirty="0"/>
            <a:t>Bystander program</a:t>
          </a:r>
        </a:p>
      </dgm:t>
    </dgm:pt>
    <dgm:pt modelId="{312DB5D1-3712-40F2-B962-1233DBB08078}" type="parTrans" cxnId="{BAC358DE-130C-4D6C-8002-D23484EDCCA6}">
      <dgm:prSet/>
      <dgm:spPr/>
      <dgm:t>
        <a:bodyPr/>
        <a:lstStyle/>
        <a:p>
          <a:endParaRPr lang="en-US"/>
        </a:p>
      </dgm:t>
    </dgm:pt>
    <dgm:pt modelId="{37B251E7-A8B4-40A0-8C81-422B3DD3F277}" type="sibTrans" cxnId="{BAC358DE-130C-4D6C-8002-D23484EDCCA6}">
      <dgm:prSet/>
      <dgm:spPr/>
      <dgm:t>
        <a:bodyPr/>
        <a:lstStyle/>
        <a:p>
          <a:r>
            <a:rPr lang="en-US" dirty="0"/>
            <a:t>Bullying</a:t>
          </a:r>
        </a:p>
      </dgm:t>
    </dgm:pt>
    <dgm:pt modelId="{C61DB72A-D25C-40F4-8D5F-3E8DFA4ED7EB}">
      <dgm:prSet/>
      <dgm:spPr/>
      <dgm:t>
        <a:bodyPr/>
        <a:lstStyle/>
        <a:p>
          <a:r>
            <a:rPr lang="en-US" dirty="0"/>
            <a:t>Sexual harassment 3-5</a:t>
          </a:r>
          <a:r>
            <a:rPr lang="en-US" baseline="30000" dirty="0"/>
            <a:t>th</a:t>
          </a:r>
          <a:r>
            <a:rPr lang="en-US" dirty="0"/>
            <a:t> grade</a:t>
          </a:r>
        </a:p>
      </dgm:t>
    </dgm:pt>
    <dgm:pt modelId="{85646472-8F72-48D4-BE48-82293D519B29}" type="parTrans" cxnId="{BFCCBC5A-88F0-42D1-B0F2-14AA4FA9CAB7}">
      <dgm:prSet/>
      <dgm:spPr/>
      <dgm:t>
        <a:bodyPr/>
        <a:lstStyle/>
        <a:p>
          <a:endParaRPr lang="en-US"/>
        </a:p>
      </dgm:t>
    </dgm:pt>
    <dgm:pt modelId="{24F9E156-0ED1-4504-A708-CBCFEBE0AB3A}" type="sibTrans" cxnId="{BFCCBC5A-88F0-42D1-B0F2-14AA4FA9CAB7}">
      <dgm:prSet/>
      <dgm:spPr/>
      <dgm:t>
        <a:bodyPr/>
        <a:lstStyle/>
        <a:p>
          <a:r>
            <a:rPr lang="en-US" dirty="0"/>
            <a:t>Accountability</a:t>
          </a:r>
        </a:p>
      </dgm:t>
    </dgm:pt>
    <dgm:pt modelId="{870FE153-1B02-4D3B-917E-5F25AAB0BF60}">
      <dgm:prSet/>
      <dgm:spPr/>
      <dgm:t>
        <a:bodyPr/>
        <a:lstStyle/>
        <a:p>
          <a:r>
            <a:rPr lang="en-US" dirty="0"/>
            <a:t>Lack of Law Enforcement</a:t>
          </a:r>
        </a:p>
      </dgm:t>
    </dgm:pt>
    <dgm:pt modelId="{C722CA38-8CD9-46EC-9B93-9EA61A2A7D0A}" type="parTrans" cxnId="{39FE86D5-A7BF-4FD4-A6C0-8F4FDC9AAD2C}">
      <dgm:prSet/>
      <dgm:spPr/>
      <dgm:t>
        <a:bodyPr/>
        <a:lstStyle/>
        <a:p>
          <a:endParaRPr lang="en-US"/>
        </a:p>
      </dgm:t>
    </dgm:pt>
    <dgm:pt modelId="{BE1D9565-4CFD-42DF-A47D-185A614EFB4B}" type="sibTrans" cxnId="{39FE86D5-A7BF-4FD4-A6C0-8F4FDC9AAD2C}">
      <dgm:prSet/>
      <dgm:spPr/>
      <dgm:t>
        <a:bodyPr/>
        <a:lstStyle/>
        <a:p>
          <a:r>
            <a:rPr lang="en-US" dirty="0"/>
            <a:t>Digital &amp; online safety</a:t>
          </a:r>
        </a:p>
      </dgm:t>
    </dgm:pt>
    <dgm:pt modelId="{E9B7E428-A799-4BD0-A8D3-3FCBC0F364D4}" type="pres">
      <dgm:prSet presAssocID="{0FA7945B-DC84-426C-B7C1-52C1BADC7255}" presName="Name0" presStyleCnt="0">
        <dgm:presLayoutVars>
          <dgm:chMax/>
          <dgm:chPref/>
          <dgm:dir/>
          <dgm:animLvl val="lvl"/>
        </dgm:presLayoutVars>
      </dgm:prSet>
      <dgm:spPr/>
    </dgm:pt>
    <dgm:pt modelId="{A8A0CCFD-E7EE-4727-A6BF-B5190DE3D2A0}" type="pres">
      <dgm:prSet presAssocID="{B0D939B5-9462-4CBF-AB29-25ED2C9790C9}" presName="composite" presStyleCnt="0"/>
      <dgm:spPr/>
    </dgm:pt>
    <dgm:pt modelId="{1BF933FC-5760-4DFA-92EF-692A16A980B0}" type="pres">
      <dgm:prSet presAssocID="{B0D939B5-9462-4CBF-AB29-25ED2C9790C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3E68D81-6326-4143-9045-F7C6B3F46BD4}" type="pres">
      <dgm:prSet presAssocID="{B0D939B5-9462-4CBF-AB29-25ED2C9790C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914228F-1EC8-4F4A-8C86-DA12FE0557FB}" type="pres">
      <dgm:prSet presAssocID="{B0D939B5-9462-4CBF-AB29-25ED2C9790C9}" presName="BalanceSpacing" presStyleCnt="0"/>
      <dgm:spPr/>
    </dgm:pt>
    <dgm:pt modelId="{369E92B7-B6BD-4A3E-B734-F9AABABD0193}" type="pres">
      <dgm:prSet presAssocID="{B0D939B5-9462-4CBF-AB29-25ED2C9790C9}" presName="BalanceSpacing1" presStyleCnt="0"/>
      <dgm:spPr/>
    </dgm:pt>
    <dgm:pt modelId="{42571CDA-897F-4EBA-BD5C-D2E5D7BA5C0C}" type="pres">
      <dgm:prSet presAssocID="{37B251E7-A8B4-40A0-8C81-422B3DD3F277}" presName="Accent1Text" presStyleLbl="node1" presStyleIdx="1" presStyleCnt="6"/>
      <dgm:spPr/>
    </dgm:pt>
    <dgm:pt modelId="{12CC40F8-FE17-4F52-8704-16ECD6A43BA5}" type="pres">
      <dgm:prSet presAssocID="{37B251E7-A8B4-40A0-8C81-422B3DD3F277}" presName="spaceBetweenRectangles" presStyleCnt="0"/>
      <dgm:spPr/>
    </dgm:pt>
    <dgm:pt modelId="{A25C70F6-FE84-4358-9FAE-E6626DBB6228}" type="pres">
      <dgm:prSet presAssocID="{C61DB72A-D25C-40F4-8D5F-3E8DFA4ED7EB}" presName="composite" presStyleCnt="0"/>
      <dgm:spPr/>
    </dgm:pt>
    <dgm:pt modelId="{DC3B1C4C-02B8-41B7-9171-BF972067B9C8}" type="pres">
      <dgm:prSet presAssocID="{C61DB72A-D25C-40F4-8D5F-3E8DFA4ED7EB}" presName="Parent1" presStyleLbl="node1" presStyleIdx="2" presStyleCnt="6" custLinFactX="-9310" custLinFactNeighborX="-100000" custLinFactNeighborY="-652">
        <dgm:presLayoutVars>
          <dgm:chMax val="1"/>
          <dgm:chPref val="1"/>
          <dgm:bulletEnabled val="1"/>
        </dgm:presLayoutVars>
      </dgm:prSet>
      <dgm:spPr/>
    </dgm:pt>
    <dgm:pt modelId="{FCFD7899-A25E-48D8-B865-ADFB8BA6582E}" type="pres">
      <dgm:prSet presAssocID="{C61DB72A-D25C-40F4-8D5F-3E8DFA4ED7E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F1A4FA6-1B12-41F1-AC49-1536C4BAB36A}" type="pres">
      <dgm:prSet presAssocID="{C61DB72A-D25C-40F4-8D5F-3E8DFA4ED7EB}" presName="BalanceSpacing" presStyleCnt="0"/>
      <dgm:spPr/>
    </dgm:pt>
    <dgm:pt modelId="{05BD2265-BA80-4DC0-9BE6-950B9E9BB676}" type="pres">
      <dgm:prSet presAssocID="{C61DB72A-D25C-40F4-8D5F-3E8DFA4ED7EB}" presName="BalanceSpacing1" presStyleCnt="0"/>
      <dgm:spPr/>
    </dgm:pt>
    <dgm:pt modelId="{50C24718-1408-4EA0-82A2-42EEFB41217D}" type="pres">
      <dgm:prSet presAssocID="{24F9E156-0ED1-4504-A708-CBCFEBE0AB3A}" presName="Accent1Text" presStyleLbl="node1" presStyleIdx="3" presStyleCnt="6"/>
      <dgm:spPr/>
    </dgm:pt>
    <dgm:pt modelId="{8C1B819E-08E8-4D00-95F7-1098848341FC}" type="pres">
      <dgm:prSet presAssocID="{24F9E156-0ED1-4504-A708-CBCFEBE0AB3A}" presName="spaceBetweenRectangles" presStyleCnt="0"/>
      <dgm:spPr/>
    </dgm:pt>
    <dgm:pt modelId="{42AC3EC1-0A94-4CD2-843A-3BCB576FAB1D}" type="pres">
      <dgm:prSet presAssocID="{870FE153-1B02-4D3B-917E-5F25AAB0BF60}" presName="composite" presStyleCnt="0"/>
      <dgm:spPr/>
    </dgm:pt>
    <dgm:pt modelId="{1537589E-2739-4DDA-B08D-D5996EB99BBA}" type="pres">
      <dgm:prSet presAssocID="{870FE153-1B02-4D3B-917E-5F25AAB0BF6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DEDDEBF-489D-4AF7-AAA0-38D3F3ABD690}" type="pres">
      <dgm:prSet presAssocID="{870FE153-1B02-4D3B-917E-5F25AAB0BF6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1F800DD-0904-4AF3-BC41-49E46BB00084}" type="pres">
      <dgm:prSet presAssocID="{870FE153-1B02-4D3B-917E-5F25AAB0BF60}" presName="BalanceSpacing" presStyleCnt="0"/>
      <dgm:spPr/>
    </dgm:pt>
    <dgm:pt modelId="{1BF4FC32-714F-4470-B66F-3B098CC97355}" type="pres">
      <dgm:prSet presAssocID="{870FE153-1B02-4D3B-917E-5F25AAB0BF60}" presName="BalanceSpacing1" presStyleCnt="0"/>
      <dgm:spPr/>
    </dgm:pt>
    <dgm:pt modelId="{B4B952AD-E9BF-464C-BABE-3DC37D95DD91}" type="pres">
      <dgm:prSet presAssocID="{BE1D9565-4CFD-42DF-A47D-185A614EFB4B}" presName="Accent1Text" presStyleLbl="node1" presStyleIdx="5" presStyleCnt="6"/>
      <dgm:spPr/>
    </dgm:pt>
  </dgm:ptLst>
  <dgm:cxnLst>
    <dgm:cxn modelId="{05C4EE0A-0AAB-42B5-A771-24C5C93747D2}" type="presOf" srcId="{B0D939B5-9462-4CBF-AB29-25ED2C9790C9}" destId="{1BF933FC-5760-4DFA-92EF-692A16A980B0}" srcOrd="0" destOrd="0" presId="urn:microsoft.com/office/officeart/2008/layout/AlternatingHexagons"/>
    <dgm:cxn modelId="{BD1C1B2B-5150-4613-96E9-51475A465A23}" type="presOf" srcId="{0FA7945B-DC84-426C-B7C1-52C1BADC7255}" destId="{E9B7E428-A799-4BD0-A8D3-3FCBC0F364D4}" srcOrd="0" destOrd="0" presId="urn:microsoft.com/office/officeart/2008/layout/AlternatingHexagons"/>
    <dgm:cxn modelId="{F1426D31-5CBD-4674-A6D2-7AAFBB578251}" type="presOf" srcId="{37B251E7-A8B4-40A0-8C81-422B3DD3F277}" destId="{42571CDA-897F-4EBA-BD5C-D2E5D7BA5C0C}" srcOrd="0" destOrd="0" presId="urn:microsoft.com/office/officeart/2008/layout/AlternatingHexagons"/>
    <dgm:cxn modelId="{BFCCBC5A-88F0-42D1-B0F2-14AA4FA9CAB7}" srcId="{0FA7945B-DC84-426C-B7C1-52C1BADC7255}" destId="{C61DB72A-D25C-40F4-8D5F-3E8DFA4ED7EB}" srcOrd="1" destOrd="0" parTransId="{85646472-8F72-48D4-BE48-82293D519B29}" sibTransId="{24F9E156-0ED1-4504-A708-CBCFEBE0AB3A}"/>
    <dgm:cxn modelId="{8E42A07B-2C62-4F8F-851C-0259EC8A4A23}" type="presOf" srcId="{BE1D9565-4CFD-42DF-A47D-185A614EFB4B}" destId="{B4B952AD-E9BF-464C-BABE-3DC37D95DD91}" srcOrd="0" destOrd="0" presId="urn:microsoft.com/office/officeart/2008/layout/AlternatingHexagons"/>
    <dgm:cxn modelId="{7EE41593-0789-4F78-9C9E-3CE47FFBF4FF}" type="presOf" srcId="{870FE153-1B02-4D3B-917E-5F25AAB0BF60}" destId="{1537589E-2739-4DDA-B08D-D5996EB99BBA}" srcOrd="0" destOrd="0" presId="urn:microsoft.com/office/officeart/2008/layout/AlternatingHexagons"/>
    <dgm:cxn modelId="{9C366EBC-07C6-4C87-8A1A-F57D0EF343F1}" type="presOf" srcId="{C61DB72A-D25C-40F4-8D5F-3E8DFA4ED7EB}" destId="{DC3B1C4C-02B8-41B7-9171-BF972067B9C8}" srcOrd="0" destOrd="0" presId="urn:microsoft.com/office/officeart/2008/layout/AlternatingHexagons"/>
    <dgm:cxn modelId="{39FE86D5-A7BF-4FD4-A6C0-8F4FDC9AAD2C}" srcId="{0FA7945B-DC84-426C-B7C1-52C1BADC7255}" destId="{870FE153-1B02-4D3B-917E-5F25AAB0BF60}" srcOrd="2" destOrd="0" parTransId="{C722CA38-8CD9-46EC-9B93-9EA61A2A7D0A}" sibTransId="{BE1D9565-4CFD-42DF-A47D-185A614EFB4B}"/>
    <dgm:cxn modelId="{BAC358DE-130C-4D6C-8002-D23484EDCCA6}" srcId="{0FA7945B-DC84-426C-B7C1-52C1BADC7255}" destId="{B0D939B5-9462-4CBF-AB29-25ED2C9790C9}" srcOrd="0" destOrd="0" parTransId="{312DB5D1-3712-40F2-B962-1233DBB08078}" sibTransId="{37B251E7-A8B4-40A0-8C81-422B3DD3F277}"/>
    <dgm:cxn modelId="{316B13F9-C1B7-4EFC-B496-5F20276580E9}" type="presOf" srcId="{24F9E156-0ED1-4504-A708-CBCFEBE0AB3A}" destId="{50C24718-1408-4EA0-82A2-42EEFB41217D}" srcOrd="0" destOrd="0" presId="urn:microsoft.com/office/officeart/2008/layout/AlternatingHexagons"/>
    <dgm:cxn modelId="{3AE77ECD-D29D-40C3-9730-BA938BC56FAF}" type="presParOf" srcId="{E9B7E428-A799-4BD0-A8D3-3FCBC0F364D4}" destId="{A8A0CCFD-E7EE-4727-A6BF-B5190DE3D2A0}" srcOrd="0" destOrd="0" presId="urn:microsoft.com/office/officeart/2008/layout/AlternatingHexagons"/>
    <dgm:cxn modelId="{3CEE5974-7687-4E2C-9198-B30ACDC8B7E5}" type="presParOf" srcId="{A8A0CCFD-E7EE-4727-A6BF-B5190DE3D2A0}" destId="{1BF933FC-5760-4DFA-92EF-692A16A980B0}" srcOrd="0" destOrd="0" presId="urn:microsoft.com/office/officeart/2008/layout/AlternatingHexagons"/>
    <dgm:cxn modelId="{58C88C5E-04F0-4E69-979A-C24E43C10E88}" type="presParOf" srcId="{A8A0CCFD-E7EE-4727-A6BF-B5190DE3D2A0}" destId="{93E68D81-6326-4143-9045-F7C6B3F46BD4}" srcOrd="1" destOrd="0" presId="urn:microsoft.com/office/officeart/2008/layout/AlternatingHexagons"/>
    <dgm:cxn modelId="{E5C64DF0-0514-415C-9963-0C1C5FD0C14B}" type="presParOf" srcId="{A8A0CCFD-E7EE-4727-A6BF-B5190DE3D2A0}" destId="{D914228F-1EC8-4F4A-8C86-DA12FE0557FB}" srcOrd="2" destOrd="0" presId="urn:microsoft.com/office/officeart/2008/layout/AlternatingHexagons"/>
    <dgm:cxn modelId="{98DDD885-1CCB-4C73-A32E-DA88A6B36F7F}" type="presParOf" srcId="{A8A0CCFD-E7EE-4727-A6BF-B5190DE3D2A0}" destId="{369E92B7-B6BD-4A3E-B734-F9AABABD0193}" srcOrd="3" destOrd="0" presId="urn:microsoft.com/office/officeart/2008/layout/AlternatingHexagons"/>
    <dgm:cxn modelId="{4FB42459-2A6F-42F8-B8DD-D929C8808209}" type="presParOf" srcId="{A8A0CCFD-E7EE-4727-A6BF-B5190DE3D2A0}" destId="{42571CDA-897F-4EBA-BD5C-D2E5D7BA5C0C}" srcOrd="4" destOrd="0" presId="urn:microsoft.com/office/officeart/2008/layout/AlternatingHexagons"/>
    <dgm:cxn modelId="{490EE3AF-F7A5-4CAC-8B4D-26C34BA482E0}" type="presParOf" srcId="{E9B7E428-A799-4BD0-A8D3-3FCBC0F364D4}" destId="{12CC40F8-FE17-4F52-8704-16ECD6A43BA5}" srcOrd="1" destOrd="0" presId="urn:microsoft.com/office/officeart/2008/layout/AlternatingHexagons"/>
    <dgm:cxn modelId="{0D9EED7B-888C-4CC4-B50C-C485E6787792}" type="presParOf" srcId="{E9B7E428-A799-4BD0-A8D3-3FCBC0F364D4}" destId="{A25C70F6-FE84-4358-9FAE-E6626DBB6228}" srcOrd="2" destOrd="0" presId="urn:microsoft.com/office/officeart/2008/layout/AlternatingHexagons"/>
    <dgm:cxn modelId="{7173DF82-DD1B-45AA-8BA3-CD7E27A4824A}" type="presParOf" srcId="{A25C70F6-FE84-4358-9FAE-E6626DBB6228}" destId="{DC3B1C4C-02B8-41B7-9171-BF972067B9C8}" srcOrd="0" destOrd="0" presId="urn:microsoft.com/office/officeart/2008/layout/AlternatingHexagons"/>
    <dgm:cxn modelId="{92CA0723-92B3-4C6B-B3C5-E82E3884392F}" type="presParOf" srcId="{A25C70F6-FE84-4358-9FAE-E6626DBB6228}" destId="{FCFD7899-A25E-48D8-B865-ADFB8BA6582E}" srcOrd="1" destOrd="0" presId="urn:microsoft.com/office/officeart/2008/layout/AlternatingHexagons"/>
    <dgm:cxn modelId="{6BF1A253-0DCA-4C0E-81F1-CDF79C4A2457}" type="presParOf" srcId="{A25C70F6-FE84-4358-9FAE-E6626DBB6228}" destId="{1F1A4FA6-1B12-41F1-AC49-1536C4BAB36A}" srcOrd="2" destOrd="0" presId="urn:microsoft.com/office/officeart/2008/layout/AlternatingHexagons"/>
    <dgm:cxn modelId="{0D989F59-AA38-4945-B1CE-2DD468310DE2}" type="presParOf" srcId="{A25C70F6-FE84-4358-9FAE-E6626DBB6228}" destId="{05BD2265-BA80-4DC0-9BE6-950B9E9BB676}" srcOrd="3" destOrd="0" presId="urn:microsoft.com/office/officeart/2008/layout/AlternatingHexagons"/>
    <dgm:cxn modelId="{7582DAB8-45A6-4B5D-B5D0-C4C327A47622}" type="presParOf" srcId="{A25C70F6-FE84-4358-9FAE-E6626DBB6228}" destId="{50C24718-1408-4EA0-82A2-42EEFB41217D}" srcOrd="4" destOrd="0" presId="urn:microsoft.com/office/officeart/2008/layout/AlternatingHexagons"/>
    <dgm:cxn modelId="{1448C21E-EC6F-4A89-BF35-ECD43A746E56}" type="presParOf" srcId="{E9B7E428-A799-4BD0-A8D3-3FCBC0F364D4}" destId="{8C1B819E-08E8-4D00-95F7-1098848341FC}" srcOrd="3" destOrd="0" presId="urn:microsoft.com/office/officeart/2008/layout/AlternatingHexagons"/>
    <dgm:cxn modelId="{5D995FD8-9AD9-4AAF-9AC3-A3545260469A}" type="presParOf" srcId="{E9B7E428-A799-4BD0-A8D3-3FCBC0F364D4}" destId="{42AC3EC1-0A94-4CD2-843A-3BCB576FAB1D}" srcOrd="4" destOrd="0" presId="urn:microsoft.com/office/officeart/2008/layout/AlternatingHexagons"/>
    <dgm:cxn modelId="{13A9F787-E0D7-4D3F-892E-429A55582E29}" type="presParOf" srcId="{42AC3EC1-0A94-4CD2-843A-3BCB576FAB1D}" destId="{1537589E-2739-4DDA-B08D-D5996EB99BBA}" srcOrd="0" destOrd="0" presId="urn:microsoft.com/office/officeart/2008/layout/AlternatingHexagons"/>
    <dgm:cxn modelId="{98ACA394-ED0C-4834-8015-45B1DCBB003B}" type="presParOf" srcId="{42AC3EC1-0A94-4CD2-843A-3BCB576FAB1D}" destId="{BDEDDEBF-489D-4AF7-AAA0-38D3F3ABD690}" srcOrd="1" destOrd="0" presId="urn:microsoft.com/office/officeart/2008/layout/AlternatingHexagons"/>
    <dgm:cxn modelId="{03873729-A409-4901-BFAB-62A316944110}" type="presParOf" srcId="{42AC3EC1-0A94-4CD2-843A-3BCB576FAB1D}" destId="{31F800DD-0904-4AF3-BC41-49E46BB00084}" srcOrd="2" destOrd="0" presId="urn:microsoft.com/office/officeart/2008/layout/AlternatingHexagons"/>
    <dgm:cxn modelId="{3EB010D6-DB73-449A-ACD1-F1BBFB9CE6E5}" type="presParOf" srcId="{42AC3EC1-0A94-4CD2-843A-3BCB576FAB1D}" destId="{1BF4FC32-714F-4470-B66F-3B098CC97355}" srcOrd="3" destOrd="0" presId="urn:microsoft.com/office/officeart/2008/layout/AlternatingHexagons"/>
    <dgm:cxn modelId="{5B5793F5-FACF-4A9D-BE2C-22CDEF488D42}" type="presParOf" srcId="{42AC3EC1-0A94-4CD2-843A-3BCB576FAB1D}" destId="{B4B952AD-E9BF-464C-BABE-3DC37D95DD91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933FC-5760-4DFA-92EF-692A16A980B0}">
      <dsp:nvSpPr>
        <dsp:cNvPr id="0" name=""/>
        <dsp:cNvSpPr/>
      </dsp:nvSpPr>
      <dsp:spPr>
        <a:xfrm rot="5400000">
          <a:off x="2320442" y="726060"/>
          <a:ext cx="1524000" cy="13258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Bystander program</a:t>
          </a:r>
        </a:p>
      </dsp:txBody>
      <dsp:txXfrm rot="-5400000">
        <a:off x="2626118" y="864490"/>
        <a:ext cx="912648" cy="1049020"/>
      </dsp:txXfrm>
    </dsp:sp>
    <dsp:sp modelId="{93E68D81-6326-4143-9045-F7C6B3F46BD4}">
      <dsp:nvSpPr>
        <dsp:cNvPr id="0" name=""/>
        <dsp:cNvSpPr/>
      </dsp:nvSpPr>
      <dsp:spPr>
        <a:xfrm>
          <a:off x="3785616" y="931800"/>
          <a:ext cx="1700784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71CDA-897F-4EBA-BD5C-D2E5D7BA5C0C}">
      <dsp:nvSpPr>
        <dsp:cNvPr id="0" name=""/>
        <dsp:cNvSpPr/>
      </dsp:nvSpPr>
      <dsp:spPr>
        <a:xfrm rot="5400000">
          <a:off x="888491" y="726060"/>
          <a:ext cx="1524000" cy="13258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Bullying</a:t>
          </a:r>
        </a:p>
      </dsp:txBody>
      <dsp:txXfrm rot="-5400000">
        <a:off x="1194167" y="864490"/>
        <a:ext cx="912648" cy="1049020"/>
      </dsp:txXfrm>
    </dsp:sp>
    <dsp:sp modelId="{DC3B1C4C-02B8-41B7-9171-BF972067B9C8}">
      <dsp:nvSpPr>
        <dsp:cNvPr id="0" name=""/>
        <dsp:cNvSpPr/>
      </dsp:nvSpPr>
      <dsp:spPr>
        <a:xfrm rot="5400000">
          <a:off x="152404" y="2009695"/>
          <a:ext cx="1524000" cy="13258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Sexual harassment 3-5</a:t>
          </a:r>
          <a:r>
            <a:rPr lang="en-US" sz="1100" kern="1200" baseline="30000" dirty="0"/>
            <a:t>th</a:t>
          </a:r>
          <a:r>
            <a:rPr lang="en-US" sz="1100" kern="1200" dirty="0"/>
            <a:t> grade</a:t>
          </a:r>
        </a:p>
      </dsp:txBody>
      <dsp:txXfrm rot="-5400000">
        <a:off x="458080" y="2148125"/>
        <a:ext cx="912648" cy="1049020"/>
      </dsp:txXfrm>
    </dsp:sp>
    <dsp:sp modelId="{FCFD7899-A25E-48D8-B865-ADFB8BA6582E}">
      <dsp:nvSpPr>
        <dsp:cNvPr id="0" name=""/>
        <dsp:cNvSpPr/>
      </dsp:nvSpPr>
      <dsp:spPr>
        <a:xfrm>
          <a:off x="0" y="2225371"/>
          <a:ext cx="164592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4718-1408-4EA0-82A2-42EEFB41217D}">
      <dsp:nvSpPr>
        <dsp:cNvPr id="0" name=""/>
        <dsp:cNvSpPr/>
      </dsp:nvSpPr>
      <dsp:spPr>
        <a:xfrm rot="5400000">
          <a:off x="3033674" y="2019631"/>
          <a:ext cx="1524000" cy="13258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Accountability</a:t>
          </a:r>
        </a:p>
      </dsp:txBody>
      <dsp:txXfrm rot="-5400000">
        <a:off x="3339350" y="2158061"/>
        <a:ext cx="912648" cy="1049020"/>
      </dsp:txXfrm>
    </dsp:sp>
    <dsp:sp modelId="{1537589E-2739-4DDA-B08D-D5996EB99BBA}">
      <dsp:nvSpPr>
        <dsp:cNvPr id="0" name=""/>
        <dsp:cNvSpPr/>
      </dsp:nvSpPr>
      <dsp:spPr>
        <a:xfrm rot="5400000">
          <a:off x="2320442" y="3313202"/>
          <a:ext cx="1524000" cy="13258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Lack of Law Enforcement</a:t>
          </a:r>
        </a:p>
      </dsp:txBody>
      <dsp:txXfrm rot="-5400000">
        <a:off x="2626118" y="3451632"/>
        <a:ext cx="912648" cy="1049020"/>
      </dsp:txXfrm>
    </dsp:sp>
    <dsp:sp modelId="{BDEDDEBF-489D-4AF7-AAA0-38D3F3ABD690}">
      <dsp:nvSpPr>
        <dsp:cNvPr id="0" name=""/>
        <dsp:cNvSpPr/>
      </dsp:nvSpPr>
      <dsp:spPr>
        <a:xfrm>
          <a:off x="3785616" y="3518942"/>
          <a:ext cx="1700784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952AD-E9BF-464C-BABE-3DC37D95DD91}">
      <dsp:nvSpPr>
        <dsp:cNvPr id="0" name=""/>
        <dsp:cNvSpPr/>
      </dsp:nvSpPr>
      <dsp:spPr>
        <a:xfrm rot="5400000">
          <a:off x="888491" y="3313202"/>
          <a:ext cx="1524000" cy="13258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Digital &amp; online safety</a:t>
          </a:r>
        </a:p>
      </dsp:txBody>
      <dsp:txXfrm rot="-5400000">
        <a:off x="1194167" y="3451632"/>
        <a:ext cx="912648" cy="1049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1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6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638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561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101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10C35C-5361-BD30-EB79-01BD7215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48A7171-32A3-1CAC-DDFD-7C44DDAF0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06FD5EAC-FAC4-CDB4-6AB8-809E940F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A13352-25BC-FD28-A34C-DD204D5BF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48" y="246183"/>
            <a:ext cx="9525000" cy="191952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108AC-4ED2-99E6-0212-0AC0802C55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9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D8A19A74-FE0D-4975-5657-5362CEB4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6117263" y="5090690"/>
            <a:ext cx="1807536" cy="17770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8CCA9-A930-4217-FC4B-419AD08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6913" y="2996911"/>
            <a:ext cx="6867747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A5202170-963D-8D6D-EF61-11B291827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A71B5EB-558B-B072-1FF1-CDA55B10C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57" y="328860"/>
            <a:ext cx="6136643" cy="17770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B84F4814-519C-86D2-1886-90E0A98968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4" y="2282999"/>
            <a:ext cx="6136643" cy="368550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A36A3E-F1BF-A2FC-E9BF-616718E65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4267200" cy="6858000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69D9C9-E3F7-6719-75F2-AA70DF83E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40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94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70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5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97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771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274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2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526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8" r:id="rId13"/>
    <p:sldLayoutId id="2147483732" r:id="rId14"/>
    <p:sldLayoutId id="214748373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laska-dph.shinyapps.io/AK-ACEs/" TargetMode="External"/><Relationship Id="rId3" Type="http://schemas.openxmlformats.org/officeDocument/2006/relationships/hyperlink" Target="https://dps.alaska.gov/Statewide/R-I/UCR" TargetMode="External"/><Relationship Id="rId7" Type="http://schemas.openxmlformats.org/officeDocument/2006/relationships/hyperlink" Target="https://health.alaska.gov/dph/Chronic/Pages/yrbs/default.aspx" TargetMode="External"/><Relationship Id="rId2" Type="http://schemas.openxmlformats.org/officeDocument/2006/relationships/hyperlink" Target="https://dps.alaska.gov/CDVSA/Resources/Alaska-Dashboard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health.alaska.gov/dph/Chronic/Pages/brfss/default.aspx" TargetMode="External"/><Relationship Id="rId5" Type="http://schemas.openxmlformats.org/officeDocument/2006/relationships/hyperlink" Target="https://dph-data-hub-alaska-dhss.hub.arcgis.com/" TargetMode="External"/><Relationship Id="rId10" Type="http://schemas.openxmlformats.org/officeDocument/2006/relationships/hyperlink" Target="https://nnedv.org/content/domestic-violence-counts-19th-annual-report/" TargetMode="External"/><Relationship Id="rId4" Type="http://schemas.openxmlformats.org/officeDocument/2006/relationships/hyperlink" Target="https://dps.alaska.gov/CDVSA/Resources/Alaska-Victimization-Survey" TargetMode="External"/><Relationship Id="rId9" Type="http://schemas.openxmlformats.org/officeDocument/2006/relationships/hyperlink" Target="https://www.alaskahha.org/mcd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D9AD-F97D-8DCF-97C2-FEE69475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Prevention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882FA-049D-25F3-3F24-590E9D0F1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4A2FF12-A05B-8DF1-33F5-C65A4DD20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24" y="494783"/>
            <a:ext cx="5581981" cy="14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FE8E1C-6E21-431C-9566-DBE21EB8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B7A76F-CC93-42A5-9502-CBD469E99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2217DE-76DC-41C2-B926-88035EF6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2CE99-9320-631E-2F98-85A42DC2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947"/>
            <a:ext cx="9914859" cy="12987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Community Needs Assessments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AFB28-A4BC-DABE-841D-9F0648DA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03D028-3A57-C56B-C225-9AD8B7D90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23073"/>
              </p:ext>
            </p:extLst>
          </p:nvPr>
        </p:nvGraphicFramePr>
        <p:xfrm>
          <a:off x="914400" y="2705100"/>
          <a:ext cx="10363200" cy="347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877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6A3FE7-60D1-46EB-85C0-DA73D11F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294D02-7B12-44A2-ADE7-D17811CC1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743AA9-AD4A-4C7C-A2F8-D376FD29C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959701-876A-4201-8EE6-E65DF33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2800" cy="6856084"/>
          </a:xfrm>
          <a:custGeom>
            <a:avLst/>
            <a:gdLst>
              <a:gd name="connsiteX0" fmla="*/ 0 w 3352800"/>
              <a:gd name="connsiteY0" fmla="*/ 0 h 6856084"/>
              <a:gd name="connsiteX1" fmla="*/ 3352800 w 3352800"/>
              <a:gd name="connsiteY1" fmla="*/ 0 h 6856084"/>
              <a:gd name="connsiteX2" fmla="*/ 3352800 w 3352800"/>
              <a:gd name="connsiteY2" fmla="*/ 3427044 h 6856084"/>
              <a:gd name="connsiteX3" fmla="*/ 3352800 w 3352800"/>
              <a:gd name="connsiteY3" fmla="*/ 3442336 h 6856084"/>
              <a:gd name="connsiteX4" fmla="*/ 3352413 w 3352800"/>
              <a:gd name="connsiteY4" fmla="*/ 3442336 h 6856084"/>
              <a:gd name="connsiteX5" fmla="*/ 3348336 w 3352800"/>
              <a:gd name="connsiteY5" fmla="*/ 3603600 h 6856084"/>
              <a:gd name="connsiteX6" fmla="*/ 92918 w 3352800"/>
              <a:gd name="connsiteY6" fmla="*/ 6853808 h 6856084"/>
              <a:gd name="connsiteX7" fmla="*/ 0 w 3352800"/>
              <a:gd name="connsiteY7" fmla="*/ 6856084 h 68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6856084">
                <a:moveTo>
                  <a:pt x="0" y="0"/>
                </a:moveTo>
                <a:lnTo>
                  <a:pt x="3352800" y="0"/>
                </a:lnTo>
                <a:lnTo>
                  <a:pt x="3352800" y="3427044"/>
                </a:lnTo>
                <a:lnTo>
                  <a:pt x="3352800" y="3442336"/>
                </a:lnTo>
                <a:lnTo>
                  <a:pt x="3352413" y="3442336"/>
                </a:lnTo>
                <a:lnTo>
                  <a:pt x="3348336" y="3603600"/>
                </a:lnTo>
                <a:cubicBezTo>
                  <a:pt x="3259315" y="5359763"/>
                  <a:pt x="1849804" y="6767537"/>
                  <a:pt x="92918" y="6853808"/>
                </a:cubicBezTo>
                <a:lnTo>
                  <a:pt x="0" y="6856084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2B490-FE11-985C-916E-F12E7229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2682240" cy="3657600"/>
          </a:xfrm>
        </p:spPr>
        <p:txBody>
          <a:bodyPr anchor="t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Community Needs Assessments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4932-2E1E-9B61-A26A-36E5CDCD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90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D9946A-C884-D1C7-FCBA-0DEE3BAC6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020917"/>
              </p:ext>
            </p:extLst>
          </p:nvPr>
        </p:nvGraphicFramePr>
        <p:xfrm>
          <a:off x="4267200" y="685800"/>
          <a:ext cx="7315200" cy="549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12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5F63-4F1F-EEB9-88E5-C2C30023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CFFA8-3A3D-920B-AC53-D93173CBFA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1721797"/>
            <a:ext cx="9525000" cy="426130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CDVSA dashboard</a:t>
            </a:r>
            <a:endParaRPr lang="en-US" dirty="0"/>
          </a:p>
          <a:p>
            <a:r>
              <a:rPr lang="en-US" dirty="0">
                <a:hlinkClick r:id="rId3"/>
              </a:rPr>
              <a:t>Department of Public Safety Crime Reports and Felony Sex Offenses Report</a:t>
            </a:r>
            <a:endParaRPr lang="en-US" dirty="0"/>
          </a:p>
          <a:p>
            <a:r>
              <a:rPr lang="en-US" dirty="0">
                <a:hlinkClick r:id="rId4"/>
              </a:rPr>
              <a:t>Alaska Victimization Survey</a:t>
            </a:r>
            <a:endParaRPr lang="en-US" dirty="0"/>
          </a:p>
          <a:p>
            <a:r>
              <a:rPr lang="en-US" dirty="0">
                <a:hlinkClick r:id="rId5"/>
              </a:rPr>
              <a:t>Department of Public Health Data Hub </a:t>
            </a:r>
            <a:endParaRPr lang="en-US" dirty="0"/>
          </a:p>
          <a:p>
            <a:r>
              <a:rPr lang="en-US" dirty="0">
                <a:hlinkClick r:id="rId6"/>
              </a:rPr>
              <a:t>Behavioral Risk Factor Surveillance System</a:t>
            </a:r>
            <a:endParaRPr lang="en-US" dirty="0"/>
          </a:p>
          <a:p>
            <a:r>
              <a:rPr lang="en-US" dirty="0">
                <a:hlinkClick r:id="rId7"/>
              </a:rPr>
              <a:t>Youth Risk &amp; Behavior Survey</a:t>
            </a:r>
            <a:endParaRPr lang="en-US" dirty="0"/>
          </a:p>
          <a:p>
            <a:r>
              <a:rPr lang="en-US" dirty="0">
                <a:hlinkClick r:id="rId8"/>
              </a:rPr>
              <a:t>Alaska ACES study</a:t>
            </a:r>
            <a:endParaRPr lang="en-US" dirty="0"/>
          </a:p>
          <a:p>
            <a:r>
              <a:rPr lang="en-US" dirty="0">
                <a:hlinkClick r:id="rId9"/>
              </a:rPr>
              <a:t>Maternal Death Review Recommendations</a:t>
            </a:r>
            <a:endParaRPr lang="en-US" dirty="0"/>
          </a:p>
          <a:p>
            <a:r>
              <a:rPr lang="en-US" dirty="0">
                <a:hlinkClick r:id="rId10"/>
              </a:rPr>
              <a:t>National Network on Domestic Violence &amp; Sexual Assault point in time survey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11B56-1E11-DCA9-FBF7-11A04AEA7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7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B889CD-5180-4CF4-BE2E-C1331BC2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2BBA8B-82DE-4D8B-8E81-51F996FF4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5" y="0"/>
            <a:ext cx="51928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8AE160-474B-48A6-B092-CC77671DD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38600" cy="6172200"/>
          </a:xfrm>
          <a:custGeom>
            <a:avLst/>
            <a:gdLst>
              <a:gd name="connsiteX0" fmla="*/ 0 w 4038600"/>
              <a:gd name="connsiteY0" fmla="*/ 0 h 6172200"/>
              <a:gd name="connsiteX1" fmla="*/ 4038600 w 4038600"/>
              <a:gd name="connsiteY1" fmla="*/ 0 h 6172200"/>
              <a:gd name="connsiteX2" fmla="*/ 4038600 w 4038600"/>
              <a:gd name="connsiteY2" fmla="*/ 2741245 h 6172200"/>
              <a:gd name="connsiteX3" fmla="*/ 4038600 w 4038600"/>
              <a:gd name="connsiteY3" fmla="*/ 2765067 h 6172200"/>
              <a:gd name="connsiteX4" fmla="*/ 4037397 w 4038600"/>
              <a:gd name="connsiteY4" fmla="*/ 2765067 h 6172200"/>
              <a:gd name="connsiteX5" fmla="*/ 4020887 w 4038600"/>
              <a:gd name="connsiteY5" fmla="*/ 3092040 h 6172200"/>
              <a:gd name="connsiteX6" fmla="*/ 607645 w 4038600"/>
              <a:gd name="connsiteY6" fmla="*/ 6172200 h 6172200"/>
              <a:gd name="connsiteX7" fmla="*/ 453014 w 4038600"/>
              <a:gd name="connsiteY7" fmla="*/ 6168290 h 6172200"/>
              <a:gd name="connsiteX8" fmla="*/ 0 w 4038600"/>
              <a:gd name="connsiteY8" fmla="*/ 616829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6172200">
                <a:moveTo>
                  <a:pt x="0" y="0"/>
                </a:moveTo>
                <a:lnTo>
                  <a:pt x="4038600" y="0"/>
                </a:lnTo>
                <a:lnTo>
                  <a:pt x="4038600" y="2741245"/>
                </a:lnTo>
                <a:lnTo>
                  <a:pt x="4038600" y="2765067"/>
                </a:lnTo>
                <a:lnTo>
                  <a:pt x="4037397" y="2765067"/>
                </a:lnTo>
                <a:lnTo>
                  <a:pt x="4020887" y="3092040"/>
                </a:lnTo>
                <a:cubicBezTo>
                  <a:pt x="3845187" y="4822120"/>
                  <a:pt x="2384080" y="6172200"/>
                  <a:pt x="607645" y="6172200"/>
                </a:cubicBezTo>
                <a:lnTo>
                  <a:pt x="453014" y="6168290"/>
                </a:lnTo>
                <a:lnTo>
                  <a:pt x="0" y="616829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AEAB2DB-5FE4-408F-9E8C-6E344C081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07828" y="2084230"/>
            <a:ext cx="4354666" cy="5192873"/>
          </a:xfrm>
          <a:custGeom>
            <a:avLst/>
            <a:gdLst>
              <a:gd name="connsiteX0" fmla="*/ 4354666 w 4354666"/>
              <a:gd name="connsiteY0" fmla="*/ 3430955 h 5192873"/>
              <a:gd name="connsiteX1" fmla="*/ 1274506 w 4354666"/>
              <a:gd name="connsiteY1" fmla="*/ 17713 h 5192873"/>
              <a:gd name="connsiteX2" fmla="*/ 947533 w 4354666"/>
              <a:gd name="connsiteY2" fmla="*/ 1203 h 5192873"/>
              <a:gd name="connsiteX3" fmla="*/ 947533 w 4354666"/>
              <a:gd name="connsiteY3" fmla="*/ 0 h 5192873"/>
              <a:gd name="connsiteX4" fmla="*/ 923711 w 4354666"/>
              <a:gd name="connsiteY4" fmla="*/ 0 h 5192873"/>
              <a:gd name="connsiteX5" fmla="*/ 0 w 4354666"/>
              <a:gd name="connsiteY5" fmla="*/ 0 h 5192873"/>
              <a:gd name="connsiteX6" fmla="*/ 0 w 4354666"/>
              <a:gd name="connsiteY6" fmla="*/ 5192873 h 5192873"/>
              <a:gd name="connsiteX7" fmla="*/ 4350756 w 4354666"/>
              <a:gd name="connsiteY7" fmla="*/ 5192873 h 5192873"/>
              <a:gd name="connsiteX8" fmla="*/ 4350756 w 4354666"/>
              <a:gd name="connsiteY8" fmla="*/ 3585586 h 51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666" h="5192873">
                <a:moveTo>
                  <a:pt x="4354666" y="3430955"/>
                </a:moveTo>
                <a:cubicBezTo>
                  <a:pt x="4354666" y="1654520"/>
                  <a:pt x="3004586" y="193413"/>
                  <a:pt x="1274506" y="17713"/>
                </a:cubicBezTo>
                <a:lnTo>
                  <a:pt x="947533" y="1203"/>
                </a:lnTo>
                <a:lnTo>
                  <a:pt x="947533" y="0"/>
                </a:lnTo>
                <a:lnTo>
                  <a:pt x="923711" y="0"/>
                </a:lnTo>
                <a:lnTo>
                  <a:pt x="0" y="0"/>
                </a:lnTo>
                <a:lnTo>
                  <a:pt x="0" y="5192873"/>
                </a:lnTo>
                <a:lnTo>
                  <a:pt x="4350756" y="5192873"/>
                </a:lnTo>
                <a:lnTo>
                  <a:pt x="4350756" y="35855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57B54-37D5-ED9C-563F-A7C3C7B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033961" cy="4204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FFFFFF"/>
                </a:solidFill>
              </a:rPr>
              <a:t>Requests for Assistance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from programs, coalition partners, and community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0058D-A2C8-4036-1FB4-4FFB86DF4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90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BA29E08-0C7A-B176-20C8-EAE78032D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4177"/>
              </p:ext>
            </p:extLst>
          </p:nvPr>
        </p:nvGraphicFramePr>
        <p:xfrm>
          <a:off x="6096000" y="685800"/>
          <a:ext cx="5486400" cy="536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97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71D8FC-E122-CABE-6FCE-615B2C34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1F7719-973C-41CB-9EA9-DC7CEC76A0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Danielle Redmond</a:t>
            </a:r>
          </a:p>
          <a:p>
            <a:r>
              <a:rPr lang="en-US" dirty="0"/>
              <a:t>Prevention Program Coordinator II</a:t>
            </a:r>
          </a:p>
          <a:p>
            <a:r>
              <a:rPr lang="en-US" dirty="0"/>
              <a:t>danielle.redmond@alaska.gov</a:t>
            </a:r>
          </a:p>
          <a:p>
            <a:r>
              <a:rPr lang="en-US" dirty="0"/>
              <a:t>907-465-5015</a:t>
            </a:r>
          </a:p>
        </p:txBody>
      </p:sp>
    </p:spTree>
    <p:extLst>
      <p:ext uri="{BB962C8B-B14F-4D97-AF65-F5344CB8AC3E}">
        <p14:creationId xmlns:p14="http://schemas.microsoft.com/office/powerpoint/2010/main" val="228080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10A39EF-A122-4008-BF4C-A4C10E5B2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4E5373-7FE7-4ECA-AF31-CAAC62B1C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2374"/>
            <a:ext cx="12190540" cy="2526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BEAAD8-29D0-4A01-80F2-124E3521E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541" cy="25146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F12E152-460B-4B4C-960A-2B49722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7920768" cy="2514602"/>
          </a:xfrm>
          <a:custGeom>
            <a:avLst/>
            <a:gdLst>
              <a:gd name="connsiteX0" fmla="*/ 0 w 7933561"/>
              <a:gd name="connsiteY0" fmla="*/ 0 h 2514602"/>
              <a:gd name="connsiteX1" fmla="*/ 486771 w 7933561"/>
              <a:gd name="connsiteY1" fmla="*/ 0 h 2514602"/>
              <a:gd name="connsiteX2" fmla="*/ 2606818 w 7933561"/>
              <a:gd name="connsiteY2" fmla="*/ 0 h 2514602"/>
              <a:gd name="connsiteX3" fmla="*/ 5453645 w 7933561"/>
              <a:gd name="connsiteY3" fmla="*/ 0 h 2514602"/>
              <a:gd name="connsiteX4" fmla="*/ 5704042 w 7933561"/>
              <a:gd name="connsiteY4" fmla="*/ 22818 h 2514602"/>
              <a:gd name="connsiteX5" fmla="*/ 7933561 w 7933561"/>
              <a:gd name="connsiteY5" fmla="*/ 2493432 h 2514602"/>
              <a:gd name="connsiteX6" fmla="*/ 7932559 w 7933561"/>
              <a:gd name="connsiteY6" fmla="*/ 2514602 h 2514602"/>
              <a:gd name="connsiteX7" fmla="*/ 0 w 7933561"/>
              <a:gd name="connsiteY7" fmla="*/ 2514602 h 25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3561" h="2514602">
                <a:moveTo>
                  <a:pt x="0" y="0"/>
                </a:moveTo>
                <a:lnTo>
                  <a:pt x="486771" y="0"/>
                </a:lnTo>
                <a:lnTo>
                  <a:pt x="2606818" y="0"/>
                </a:lnTo>
                <a:lnTo>
                  <a:pt x="5453645" y="0"/>
                </a:lnTo>
                <a:lnTo>
                  <a:pt x="5704042" y="22818"/>
                </a:lnTo>
                <a:cubicBezTo>
                  <a:pt x="6956330" y="149994"/>
                  <a:pt x="7933561" y="1207591"/>
                  <a:pt x="7933561" y="2493432"/>
                </a:cubicBezTo>
                <a:lnTo>
                  <a:pt x="7932559" y="2514602"/>
                </a:lnTo>
                <a:lnTo>
                  <a:pt x="0" y="2514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C325F-4837-05FB-2A56-7CF200EC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78" y="514350"/>
            <a:ext cx="6253847" cy="16006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</a:rPr>
              <a:t>Danielle Redmond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290C52-9C96-4427-B460-BE273FB18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group of people standing under a balloon arch&#10;&#10;Description automatically generated">
            <a:extLst>
              <a:ext uri="{FF2B5EF4-FFF2-40B4-BE49-F238E27FC236}">
                <a16:creationId xmlns:a16="http://schemas.microsoft.com/office/drawing/2014/main" id="{38B4FA8C-6F5E-DD62-4E3D-BFC8A4C4BF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941" r="-1" b="18283"/>
          <a:stretch/>
        </p:blipFill>
        <p:spPr>
          <a:xfrm>
            <a:off x="-4890" y="2468653"/>
            <a:ext cx="7932865" cy="4389347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1B1DA7C-6D89-40C4-A66D-E7884FDD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person taking a selfie&#10;&#10;Description automatically generated">
            <a:extLst>
              <a:ext uri="{FF2B5EF4-FFF2-40B4-BE49-F238E27FC236}">
                <a16:creationId xmlns:a16="http://schemas.microsoft.com/office/drawing/2014/main" id="{760EBEAB-EBA3-6DCB-CC8F-E7A3798E71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-1" b="22826"/>
          <a:stretch/>
        </p:blipFill>
        <p:spPr>
          <a:xfrm>
            <a:off x="7924799" y="2468653"/>
            <a:ext cx="4265741" cy="43893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5B92-5D81-69C4-3598-3599F192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320FD3-662B-1F7F-E804-4EB6EA309410}"/>
              </a:ext>
            </a:extLst>
          </p:cNvPr>
          <p:cNvSpPr txBox="1"/>
          <p:nvPr/>
        </p:nvSpPr>
        <p:spPr>
          <a:xfrm>
            <a:off x="8167002" y="853033"/>
            <a:ext cx="3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AWARE &amp; HTL in Juneau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Master’s at UAF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Mother of 3</a:t>
            </a:r>
          </a:p>
        </p:txBody>
      </p:sp>
    </p:spTree>
    <p:extLst>
      <p:ext uri="{BB962C8B-B14F-4D97-AF65-F5344CB8AC3E}">
        <p14:creationId xmlns:p14="http://schemas.microsoft.com/office/powerpoint/2010/main" val="275531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B63154B-778D-4A97-B328-36341A52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C5D7039-6499-4D27-A45E-DF5E16A00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DE9A7F4-691A-447E-ACC3-DF3EABCD2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6C5CF39-BEA7-4686-ACC2-49AD7900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3AAEC5E-1903-897F-3899-D104894E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8884"/>
            <a:ext cx="10058399" cy="126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</a:rPr>
              <a:t>Prevention Summit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171ED2-DFD4-666E-F6D1-C672E5CE86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4096" y="2972878"/>
            <a:ext cx="6346209" cy="3041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b="1" dirty="0"/>
              <a:t>In Juneau: </a:t>
            </a:r>
            <a:r>
              <a:rPr lang="en-US" dirty="0"/>
              <a:t>at Elizabeth </a:t>
            </a:r>
            <a:r>
              <a:rPr lang="en-US" dirty="0" err="1"/>
              <a:t>Peratrovich</a:t>
            </a:r>
            <a:r>
              <a:rPr lang="en-US" dirty="0"/>
              <a:t> Hall </a:t>
            </a:r>
          </a:p>
          <a:p>
            <a:pPr>
              <a:buClr>
                <a:schemeClr val="accent5"/>
              </a:buClr>
            </a:pPr>
            <a:r>
              <a:rPr lang="en-US" b="1" dirty="0"/>
              <a:t>Week of March 3</a:t>
            </a:r>
            <a:r>
              <a:rPr lang="en-US" b="1" baseline="30000" dirty="0"/>
              <a:t>rd</a:t>
            </a:r>
            <a:r>
              <a:rPr lang="en-US" b="1" dirty="0"/>
              <a:t>, 2025</a:t>
            </a:r>
          </a:p>
          <a:p>
            <a:pPr>
              <a:buClr>
                <a:schemeClr val="accent5"/>
              </a:buClr>
            </a:pPr>
            <a:r>
              <a:rPr lang="en-US" b="1" dirty="0"/>
              <a:t>Virtual Option: </a:t>
            </a:r>
            <a:r>
              <a:rPr lang="en-US" dirty="0"/>
              <a:t>streaming for those who can’t attend but plan on sending 1-2 people</a:t>
            </a:r>
          </a:p>
          <a:p>
            <a:pPr>
              <a:buClr>
                <a:schemeClr val="accent5"/>
              </a:buClr>
            </a:pPr>
            <a:r>
              <a:rPr lang="en-US" b="1" dirty="0"/>
              <a:t>Partnerships across the state</a:t>
            </a:r>
            <a:endParaRPr lang="en-US" dirty="0"/>
          </a:p>
          <a:p>
            <a:pPr>
              <a:buClr>
                <a:schemeClr val="accent5"/>
              </a:buClr>
            </a:pPr>
            <a:r>
              <a:rPr lang="en-US" b="1" dirty="0"/>
              <a:t>Shared Risk &amp; Protective Factors</a:t>
            </a:r>
          </a:p>
          <a:p>
            <a:pPr>
              <a:buClr>
                <a:schemeClr val="accent5"/>
              </a:buClr>
            </a:pPr>
            <a:r>
              <a:rPr lang="en-US" b="1" dirty="0"/>
              <a:t>Details are still being finalized</a:t>
            </a:r>
          </a:p>
        </p:txBody>
      </p:sp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E3AAE54-2574-BA23-91F5-68E06E96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41" r="15292" b="-3"/>
          <a:stretch/>
        </p:blipFill>
        <p:spPr>
          <a:xfrm>
            <a:off x="7924800" y="2128964"/>
            <a:ext cx="4279142" cy="47290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70016-E0B6-DAC7-B6DA-CC7F3A15D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 algn="r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4811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4D7E4E2C-86DD-480F-90B7-16EACF5CB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11F2E7-CB9E-42C0-9301-B95C19E45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92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938BF42-A8C1-4B84-8ADB-8D608DAD9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454" y="1"/>
            <a:ext cx="8229599" cy="6857999"/>
          </a:xfrm>
          <a:custGeom>
            <a:avLst/>
            <a:gdLst>
              <a:gd name="connsiteX0" fmla="*/ 2 w 8229599"/>
              <a:gd name="connsiteY0" fmla="*/ 0 h 6857999"/>
              <a:gd name="connsiteX1" fmla="*/ 3564834 w 8229599"/>
              <a:gd name="connsiteY1" fmla="*/ 0 h 6857999"/>
              <a:gd name="connsiteX2" fmla="*/ 7316151 w 8229599"/>
              <a:gd name="connsiteY2" fmla="*/ 0 h 6857999"/>
              <a:gd name="connsiteX3" fmla="*/ 8229599 w 8229599"/>
              <a:gd name="connsiteY3" fmla="*/ 0 h 6857999"/>
              <a:gd name="connsiteX4" fmla="*/ 8229599 w 8229599"/>
              <a:gd name="connsiteY4" fmla="*/ 6857999 h 6857999"/>
              <a:gd name="connsiteX5" fmla="*/ 3658076 w 8229599"/>
              <a:gd name="connsiteY5" fmla="*/ 6857999 h 6857999"/>
              <a:gd name="connsiteX6" fmla="*/ 3564834 w 8229599"/>
              <a:gd name="connsiteY6" fmla="*/ 6857999 h 6857999"/>
              <a:gd name="connsiteX7" fmla="*/ 3564834 w 8229599"/>
              <a:gd name="connsiteY7" fmla="*/ 6855652 h 6857999"/>
              <a:gd name="connsiteX8" fmla="*/ 3469832 w 8229599"/>
              <a:gd name="connsiteY8" fmla="*/ 6853261 h 6857999"/>
              <a:gd name="connsiteX9" fmla="*/ 0 w 8229599"/>
              <a:gd name="connsiteY9" fmla="*/ 3216493 h 6857999"/>
              <a:gd name="connsiteX10" fmla="*/ 2532 w 8229599"/>
              <a:gd name="connsiteY10" fmla="*/ 3116768 h 6857999"/>
              <a:gd name="connsiteX11" fmla="*/ 2 w 8229599"/>
              <a:gd name="connsiteY11" fmla="*/ 3116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599" h="6857999">
                <a:moveTo>
                  <a:pt x="2" y="0"/>
                </a:moveTo>
                <a:lnTo>
                  <a:pt x="3564834" y="0"/>
                </a:lnTo>
                <a:lnTo>
                  <a:pt x="7316151" y="0"/>
                </a:lnTo>
                <a:lnTo>
                  <a:pt x="8229599" y="0"/>
                </a:lnTo>
                <a:lnTo>
                  <a:pt x="8229599" y="6857999"/>
                </a:lnTo>
                <a:lnTo>
                  <a:pt x="3658076" y="6857999"/>
                </a:lnTo>
                <a:lnTo>
                  <a:pt x="3564834" y="6857999"/>
                </a:lnTo>
                <a:lnTo>
                  <a:pt x="3564834" y="6855652"/>
                </a:lnTo>
                <a:lnTo>
                  <a:pt x="3469832" y="6853261"/>
                </a:lnTo>
                <a:cubicBezTo>
                  <a:pt x="1537014" y="6755730"/>
                  <a:pt x="0" y="5164793"/>
                  <a:pt x="0" y="3216493"/>
                </a:cubicBezTo>
                <a:lnTo>
                  <a:pt x="2532" y="3116768"/>
                </a:lnTo>
                <a:lnTo>
                  <a:pt x="2" y="31167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045C0-0C05-C2FE-85B4-EE0F8DAB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2984"/>
            <a:ext cx="5634252" cy="3261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solidFill>
                  <a:srgbClr val="FFFFFF"/>
                </a:solidFill>
              </a:rPr>
              <a:t>Prevention RFP</a:t>
            </a:r>
            <a:br>
              <a:rPr lang="en-US" sz="540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C13ACF3-903E-4B6E-B59C-B9796350F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16355"/>
            <a:ext cx="7920717" cy="2241645"/>
          </a:xfrm>
          <a:custGeom>
            <a:avLst/>
            <a:gdLst>
              <a:gd name="connsiteX0" fmla="*/ 0 w 7920717"/>
              <a:gd name="connsiteY0" fmla="*/ 0 h 2241645"/>
              <a:gd name="connsiteX1" fmla="*/ 5125706 w 7920717"/>
              <a:gd name="connsiteY1" fmla="*/ 0 h 2241645"/>
              <a:gd name="connsiteX2" fmla="*/ 5125706 w 7920717"/>
              <a:gd name="connsiteY2" fmla="*/ 1919 h 2241645"/>
              <a:gd name="connsiteX3" fmla="*/ 5201593 w 7920717"/>
              <a:gd name="connsiteY3" fmla="*/ 0 h 2241645"/>
              <a:gd name="connsiteX4" fmla="*/ 7916273 w 7920717"/>
              <a:gd name="connsiteY4" fmla="*/ 2212528 h 2241645"/>
              <a:gd name="connsiteX5" fmla="*/ 7920717 w 7920717"/>
              <a:gd name="connsiteY5" fmla="*/ 2241645 h 2241645"/>
              <a:gd name="connsiteX6" fmla="*/ 0 w 7920717"/>
              <a:gd name="connsiteY6" fmla="*/ 2241645 h 224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0717" h="2241645">
                <a:moveTo>
                  <a:pt x="0" y="0"/>
                </a:moveTo>
                <a:lnTo>
                  <a:pt x="5125706" y="0"/>
                </a:lnTo>
                <a:lnTo>
                  <a:pt x="5125706" y="1919"/>
                </a:lnTo>
                <a:lnTo>
                  <a:pt x="5201593" y="0"/>
                </a:lnTo>
                <a:cubicBezTo>
                  <a:pt x="6540665" y="0"/>
                  <a:pt x="7657890" y="949841"/>
                  <a:pt x="7916273" y="2212528"/>
                </a:cubicBezTo>
                <a:lnTo>
                  <a:pt x="7920717" y="2241645"/>
                </a:lnTo>
                <a:lnTo>
                  <a:pt x="0" y="224164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FFB6-6F45-E77F-1BC4-7049846B7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1" y="4933666"/>
            <a:ext cx="4572000" cy="745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b="1" cap="all" spc="300">
                <a:solidFill>
                  <a:srgbClr val="FFFFFF"/>
                </a:solidFill>
              </a:rPr>
              <a:t>Spring 2025</a:t>
            </a:r>
          </a:p>
        </p:txBody>
      </p:sp>
      <p:pic>
        <p:nvPicPr>
          <p:cNvPr id="18" name="Picture Placeholder 17" descr="A mountain with snow and stars in the sky">
            <a:extLst>
              <a:ext uri="{FF2B5EF4-FFF2-40B4-BE49-F238E27FC236}">
                <a16:creationId xmlns:a16="http://schemas.microsoft.com/office/drawing/2014/main" id="{191982FA-A9CA-9ACC-09E4-77FD999B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7" r="-3" b="-3"/>
          <a:stretch/>
        </p:blipFill>
        <p:spPr>
          <a:xfrm>
            <a:off x="7924800" y="10"/>
            <a:ext cx="4267199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BB5C7-4FAF-6C9B-9D15-5AA003B5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2687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DE0F5-E1D0-CF60-F412-36587AB6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</a:rPr>
              <a:t>Pathways  Plan –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a work in progress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" name="Picture 6" descr="Kids">
            <a:extLst>
              <a:ext uri="{FF2B5EF4-FFF2-40B4-BE49-F238E27FC236}">
                <a16:creationId xmlns:a16="http://schemas.microsoft.com/office/drawing/2014/main" id="{92EF3775-3ACD-E9E7-42EE-26583543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67" r="25667"/>
          <a:stretch/>
        </p:blipFill>
        <p:spPr>
          <a:xfrm>
            <a:off x="20" y="5379"/>
            <a:ext cx="5181578" cy="6858000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63218F9-F6EA-BFCD-2359-D423B4004B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63478" y="2138901"/>
            <a:ext cx="5618922" cy="40332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5"/>
              </a:buClr>
            </a:pPr>
            <a:r>
              <a:rPr lang="en-US">
                <a:solidFill>
                  <a:srgbClr val="FFFFFF"/>
                </a:solidFill>
              </a:rPr>
              <a:t>Goal #1 – Basic Needs</a:t>
            </a:r>
          </a:p>
          <a:p>
            <a:pPr>
              <a:buClr>
                <a:schemeClr val="accent5"/>
              </a:buClr>
            </a:pPr>
            <a:r>
              <a:rPr lang="en-US">
                <a:solidFill>
                  <a:srgbClr val="FFFFFF"/>
                </a:solidFill>
              </a:rPr>
              <a:t>Goal #2 – Alaska supports communities that build connection and healing</a:t>
            </a:r>
          </a:p>
          <a:p>
            <a:pPr>
              <a:buClr>
                <a:schemeClr val="accent5"/>
              </a:buClr>
            </a:pPr>
            <a:r>
              <a:rPr lang="en-US">
                <a:solidFill>
                  <a:srgbClr val="FFFFFF"/>
                </a:solidFill>
              </a:rPr>
              <a:t>Goal #3 – Youth </a:t>
            </a:r>
          </a:p>
          <a:p>
            <a:pPr>
              <a:buClr>
                <a:schemeClr val="accent5"/>
              </a:buClr>
            </a:pPr>
            <a:r>
              <a:rPr lang="en-US">
                <a:solidFill>
                  <a:srgbClr val="FFFFFF"/>
                </a:solidFill>
              </a:rPr>
              <a:t>Goal #4 – Prevention Infrastructure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0CC37-736B-1BB3-C346-341A7A118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 smtClean="0"/>
              <a:pPr algn="r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48268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38E59FE-7D5E-44AE-9A51-08FBB00B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ulti-coloured push pins connected by a black wire">
            <a:extLst>
              <a:ext uri="{FF2B5EF4-FFF2-40B4-BE49-F238E27FC236}">
                <a16:creationId xmlns:a16="http://schemas.microsoft.com/office/drawing/2014/main" id="{2ABE7167-5999-841D-72FB-749E4DA0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5" r="50338" b="1"/>
          <a:stretch/>
        </p:blipFill>
        <p:spPr>
          <a:xfrm>
            <a:off x="7924803" y="1"/>
            <a:ext cx="4267197" cy="6870626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4757A4-999E-4582-917C-9C73BFEA9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BAE6AD2-77FD-438C-B9EE-3347535CE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26047-076E-6DDD-F9E6-1D238F31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91668"/>
            <a:ext cx="6397496" cy="1544951"/>
          </a:xfrm>
        </p:spPr>
        <p:txBody>
          <a:bodyPr>
            <a:normAutofit/>
          </a:bodyPr>
          <a:lstStyle/>
          <a:p>
            <a:r>
              <a:rPr lang="en-US" dirty="0"/>
              <a:t>Data &amp;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A8812-9097-0DD6-5F8B-FA6197BB1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06161"/>
            <a:ext cx="6096000" cy="43761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Your data matters. </a:t>
            </a:r>
          </a:p>
          <a:p>
            <a:pPr lvl="1"/>
            <a:r>
              <a:rPr lang="en-US" dirty="0"/>
              <a:t>Time consuming, tedious, difficult to coordinate across staff. </a:t>
            </a:r>
          </a:p>
          <a:p>
            <a:pPr lvl="1"/>
            <a:r>
              <a:rPr lang="en-US" dirty="0"/>
              <a:t>Oversight increasing at the federal level </a:t>
            </a:r>
          </a:p>
          <a:p>
            <a:pPr lvl="1"/>
            <a:r>
              <a:rPr lang="en-US" dirty="0"/>
              <a:t>Competitive funding environment</a:t>
            </a:r>
          </a:p>
          <a:p>
            <a:r>
              <a:rPr lang="en-US" dirty="0"/>
              <a:t>This is how we develop good strategy, inform decisions, and advocate for funding. </a:t>
            </a:r>
          </a:p>
          <a:p>
            <a:pPr lvl="1"/>
            <a:r>
              <a:rPr lang="en-US" dirty="0"/>
              <a:t>We do use it! Thank you!  </a:t>
            </a:r>
          </a:p>
          <a:p>
            <a:pPr lvl="1"/>
            <a:r>
              <a:rPr lang="en-US" dirty="0"/>
              <a:t>Surprises are useful</a:t>
            </a:r>
          </a:p>
          <a:p>
            <a:pPr lvl="1"/>
            <a:r>
              <a:rPr lang="en-US" dirty="0"/>
              <a:t>Increased interest in prevention</a:t>
            </a:r>
          </a:p>
          <a:p>
            <a:r>
              <a:rPr lang="en-US" dirty="0"/>
              <a:t>We all have a role to play in this process.</a:t>
            </a:r>
          </a:p>
          <a:p>
            <a:r>
              <a:rPr lang="en-US" dirty="0"/>
              <a:t>Telling our stories is important! </a:t>
            </a:r>
          </a:p>
          <a:p>
            <a:pPr lvl="1"/>
            <a:r>
              <a:rPr lang="en-US" dirty="0"/>
              <a:t>(with care)</a:t>
            </a:r>
          </a:p>
          <a:p>
            <a:r>
              <a:rPr lang="en-US" dirty="0"/>
              <a:t>Sharing your data back to you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D935-EFAF-8A8D-AF16-DD674DA6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4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A272216-7419-4C87-AB03-82E0DA38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48745D-043E-438C-AC65-55312AE5F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36" y="0"/>
            <a:ext cx="427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D48C68A-93B6-4E31-900A-256A1FEB1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661" y="0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0D226F9-D15F-49EB-8CD2-0FA2AD4A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4500" y="3455252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57672-43DF-4303-B1DB-323ACC58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799"/>
            <a:ext cx="3346823" cy="54864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CDVSA Outreach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4F51-9F93-E756-A9B4-AA5522CC8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7784" y="685800"/>
            <a:ext cx="3097016" cy="549116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Partnering with Walsh | Sheppard for statewide outreach and connecting people to resources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First year of continuous presence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Broad picture of the media landscape in AK.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Research – social norms campaigns impact perception but don’t impact behavior as much as we thought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Responses – Talk Now Talk Often gets a lot of traction! Parents are looking for resources. Signs of DV gets a lot of traction. Consent messages struggle the most – room to improve.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New landing pages so we can track engagement more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Presence at NYO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Sharing content across agencies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12" name="image10.jpg">
            <a:extLst>
              <a:ext uri="{FF2B5EF4-FFF2-40B4-BE49-F238E27FC236}">
                <a16:creationId xmlns:a16="http://schemas.microsoft.com/office/drawing/2014/main" id="{88B477A8-52C3-A0D1-8449-0D92B76759C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0682" y="685800"/>
            <a:ext cx="3086100" cy="5486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30B8D-43E3-D060-BBC5-1176EA0A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1B4153B-B110-4ED7-8630-3CABE81A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A5C78E-B270-4285-98D2-CD98C01BA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3A2060A-9B94-4B72-B661-8908DD26C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5F34811-F695-48A5-BE8E-269963D86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045C0-0C05-C2FE-85B4-EE0F8DAB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88950"/>
            <a:ext cx="9914859" cy="1423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Annual Reports</a:t>
            </a:r>
          </a:p>
        </p:txBody>
      </p:sp>
      <p:pic>
        <p:nvPicPr>
          <p:cNvPr id="14" name="Picture 13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38D4AFAC-0179-D985-1EE9-E6900E7A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78" r="6595" b="-3"/>
          <a:stretch/>
        </p:blipFill>
        <p:spPr>
          <a:xfrm>
            <a:off x="20" y="2124272"/>
            <a:ext cx="4294466" cy="4733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FFB6-6F45-E77F-1BC4-7049846B7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1250" y="2724150"/>
            <a:ext cx="6356350" cy="3452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13 communities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7,015 community members attended events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7,396 youth attended prevention presentations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898 youth participated in prevention strategies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99 youth peer mentors or co-facilitators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69 youth coalition members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most common risk factors: teen dating violence, gender norms, mental health, child abuse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most common protective factors: social-emotional skills, resiliency, positive community norms, and connecting youth to caring adults.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BB5C7-4FAF-6C9B-9D15-5AA003B5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9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3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0027CB-3C27-FC4C-AEF9-685A21EA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</a:rPr>
              <a:t>OMB metrics </a:t>
            </a: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5569D-4B51-26CD-C967-65D3F4059D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81600" y="685800"/>
            <a:ext cx="6096000" cy="549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b="1"/>
              <a:t>Target #1: </a:t>
            </a:r>
            <a:r>
              <a:rPr lang="en-US"/>
              <a:t>Increase the number of strategies implemented by CDVSA Prevention programs that address shared risk and protective factors (including social determinants of health). (Grantee reporting)</a:t>
            </a:r>
          </a:p>
          <a:p>
            <a:pPr>
              <a:buClr>
                <a:schemeClr val="accent5"/>
              </a:buClr>
            </a:pPr>
            <a:endParaRPr lang="en-US"/>
          </a:p>
          <a:p>
            <a:pPr>
              <a:buClr>
                <a:schemeClr val="accent5"/>
              </a:buClr>
            </a:pPr>
            <a:r>
              <a:rPr lang="en-US" b="1"/>
              <a:t>Target #2: </a:t>
            </a:r>
            <a:r>
              <a:rPr lang="en-US"/>
              <a:t>Increase the number of youth who participate in CDVSA prevention planning. (Grantee reporting)</a:t>
            </a:r>
          </a:p>
          <a:p>
            <a:pPr>
              <a:buClr>
                <a:schemeClr val="accent5"/>
              </a:buClr>
            </a:pPr>
            <a:endParaRPr lang="en-US"/>
          </a:p>
          <a:p>
            <a:pPr>
              <a:buClr>
                <a:schemeClr val="accent5"/>
              </a:buClr>
            </a:pPr>
            <a:r>
              <a:rPr lang="en-US" b="1"/>
              <a:t>Target #3: </a:t>
            </a:r>
            <a:r>
              <a:rPr lang="en-US"/>
              <a:t>Decrease the number of youth who experienced physical dating violence during the past year. (YRBS)</a:t>
            </a:r>
          </a:p>
          <a:p>
            <a:pPr>
              <a:buClr>
                <a:schemeClr val="accent5"/>
              </a:buClr>
            </a:pPr>
            <a:endParaRPr lang="en-US"/>
          </a:p>
          <a:p>
            <a:pPr>
              <a:buClr>
                <a:schemeClr val="accent5"/>
              </a:buClr>
            </a:pPr>
            <a:r>
              <a:rPr lang="en-US" b="1"/>
              <a:t>Target #4: </a:t>
            </a:r>
            <a:r>
              <a:rPr lang="en-US"/>
              <a:t>Decrease the percent of individuals who experienced intimate partner violence in the past year. (BRFSS)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BFA23-AB5B-BA88-E233-DE14DED5A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28484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D7C3E5-1734-4636-9EC5-AEB06BF1FB2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5453AF4-4FB0-4B39-9296-55DED383E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C2001-E626-4890-B405-22B5BD1CB0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{37664F5E-1BF5-4E04-B950-A446DF33761C}tf89118109_win32</Template>
  <TotalTime>1308</TotalTime>
  <Words>589</Words>
  <Application>Microsoft Office PowerPoint</Application>
  <PresentationFormat>Widescreen</PresentationFormat>
  <Paragraphs>101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Nova Light</vt:lpstr>
      <vt:lpstr>Calibri</vt:lpstr>
      <vt:lpstr>Elephant</vt:lpstr>
      <vt:lpstr>ModOverlayVTI</vt:lpstr>
      <vt:lpstr> Prevention</vt:lpstr>
      <vt:lpstr>Danielle Redmond</vt:lpstr>
      <vt:lpstr>Prevention Summit</vt:lpstr>
      <vt:lpstr>Prevention RFP  </vt:lpstr>
      <vt:lpstr>Pathways  Plan –  a work in progress</vt:lpstr>
      <vt:lpstr>Data &amp; Reporting</vt:lpstr>
      <vt:lpstr>CDVSA Outreach </vt:lpstr>
      <vt:lpstr>Annual Reports</vt:lpstr>
      <vt:lpstr>OMB metrics </vt:lpstr>
      <vt:lpstr>Community Needs Assessments</vt:lpstr>
      <vt:lpstr>Community Needs Assessments </vt:lpstr>
      <vt:lpstr>Data sources:</vt:lpstr>
      <vt:lpstr>Requests for Assistance  from programs, coalition partners, and community members</vt:lpstr>
      <vt:lpstr>Questions?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Danielle M. Redmond</dc:creator>
  <cp:lastModifiedBy>Morley, Lisa A (DPS)</cp:lastModifiedBy>
  <cp:revision>11</cp:revision>
  <dcterms:created xsi:type="dcterms:W3CDTF">2024-10-11T21:12:26Z</dcterms:created>
  <dcterms:modified xsi:type="dcterms:W3CDTF">2024-10-22T23:57:14Z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